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83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slides/slide70.xml" ContentType="application/vnd.openxmlformats-officedocument.presentationml.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s/slide79.xml" ContentType="application/vnd.openxmlformats-officedocument.presentationml.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68.xml" ContentType="application/vnd.openxmlformats-officedocument.presentationml.slide+xml"/>
  <Override PartName="/ppt/slides/slide77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s/slide7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s/slide71.xml" ContentType="application/vnd.openxmlformats-officedocument.presentationml.slide+xml"/>
  <Override PartName="/ppt/slides/slide80.xml" ContentType="application/vnd.openxmlformats-officedocument.presentationml.slide+xml"/>
  <Override PartName="/ppt/slides/slide82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Default Extension="wdp" ContentType="image/vnd.ms-photo"/>
  <Override PartName="/ppt/slideLayouts/slideLayout10.xml" ContentType="application/vnd.openxmlformats-officedocument.presentationml.slideLayout+xml"/>
  <Default Extension="gif" ContentType="image/gif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slides/slide78.xml" ContentType="application/vnd.openxmlformats-officedocument.presentationml.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85.xml" ContentType="application/vnd.openxmlformats-officedocument.presentationml.slide+xml"/>
  <Override PartName="/ppt/slideLayouts/slideLayout8.xml" ContentType="application/vnd.openxmlformats-officedocument.presentationml.slideLayout+xml"/>
  <Default Extension="svg" ContentType="image/svg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Default Extension="rels" ContentType="application/vnd.openxmlformats-package.relationship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6" r:id="rId3"/>
    <p:sldId id="259" r:id="rId4"/>
    <p:sldId id="260" r:id="rId5"/>
    <p:sldId id="261" r:id="rId6"/>
    <p:sldId id="262" r:id="rId7"/>
    <p:sldId id="263" r:id="rId8"/>
    <p:sldId id="311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2" r:id="rId17"/>
    <p:sldId id="273" r:id="rId18"/>
    <p:sldId id="274" r:id="rId19"/>
    <p:sldId id="278" r:id="rId20"/>
    <p:sldId id="275" r:id="rId21"/>
    <p:sldId id="317" r:id="rId22"/>
    <p:sldId id="318" r:id="rId23"/>
    <p:sldId id="319" r:id="rId24"/>
    <p:sldId id="279" r:id="rId25"/>
    <p:sldId id="276" r:id="rId26"/>
    <p:sldId id="281" r:id="rId27"/>
    <p:sldId id="285" r:id="rId28"/>
    <p:sldId id="286" r:id="rId29"/>
    <p:sldId id="282" r:id="rId30"/>
    <p:sldId id="283" r:id="rId31"/>
    <p:sldId id="284" r:id="rId32"/>
    <p:sldId id="287" r:id="rId33"/>
    <p:sldId id="289" r:id="rId34"/>
    <p:sldId id="347" r:id="rId35"/>
    <p:sldId id="290" r:id="rId36"/>
    <p:sldId id="297" r:id="rId37"/>
    <p:sldId id="298" r:id="rId38"/>
    <p:sldId id="291" r:id="rId39"/>
    <p:sldId id="303" r:id="rId40"/>
    <p:sldId id="299" r:id="rId41"/>
    <p:sldId id="292" r:id="rId42"/>
    <p:sldId id="293" r:id="rId43"/>
    <p:sldId id="294" r:id="rId44"/>
    <p:sldId id="295" r:id="rId45"/>
    <p:sldId id="296" r:id="rId46"/>
    <p:sldId id="300" r:id="rId47"/>
    <p:sldId id="301" r:id="rId48"/>
    <p:sldId id="302" r:id="rId49"/>
    <p:sldId id="304" r:id="rId50"/>
    <p:sldId id="320" r:id="rId51"/>
    <p:sldId id="306" r:id="rId52"/>
    <p:sldId id="308" r:id="rId53"/>
    <p:sldId id="321" r:id="rId54"/>
    <p:sldId id="322" r:id="rId55"/>
    <p:sldId id="323" r:id="rId56"/>
    <p:sldId id="324" r:id="rId57"/>
    <p:sldId id="315" r:id="rId58"/>
    <p:sldId id="325" r:id="rId59"/>
    <p:sldId id="326" r:id="rId60"/>
    <p:sldId id="309" r:id="rId61"/>
    <p:sldId id="327" r:id="rId62"/>
    <p:sldId id="328" r:id="rId63"/>
    <p:sldId id="329" r:id="rId64"/>
    <p:sldId id="330" r:id="rId65"/>
    <p:sldId id="331" r:id="rId66"/>
    <p:sldId id="332" r:id="rId67"/>
    <p:sldId id="333" r:id="rId68"/>
    <p:sldId id="334" r:id="rId69"/>
    <p:sldId id="351" r:id="rId70"/>
    <p:sldId id="335" r:id="rId71"/>
    <p:sldId id="336" r:id="rId72"/>
    <p:sldId id="352" r:id="rId73"/>
    <p:sldId id="348" r:id="rId74"/>
    <p:sldId id="350" r:id="rId75"/>
    <p:sldId id="337" r:id="rId76"/>
    <p:sldId id="338" r:id="rId77"/>
    <p:sldId id="339" r:id="rId78"/>
    <p:sldId id="344" r:id="rId79"/>
    <p:sldId id="345" r:id="rId80"/>
    <p:sldId id="346" r:id="rId81"/>
    <p:sldId id="342" r:id="rId82"/>
    <p:sldId id="343" r:id="rId83"/>
    <p:sldId id="313" r:id="rId84"/>
    <p:sldId id="310" r:id="rId85"/>
    <p:sldId id="316" r:id="rId86"/>
  </p:sldIdLst>
  <p:sldSz cx="9144000" cy="5143500" type="screen16x9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96" autoAdjust="0"/>
    <p:restoredTop sz="94638" autoAdjust="0"/>
  </p:normalViewPr>
  <p:slideViewPr>
    <p:cSldViewPr>
      <p:cViewPr varScale="1">
        <p:scale>
          <a:sx n="115" d="100"/>
          <a:sy n="115" d="100"/>
        </p:scale>
        <p:origin x="-690" y="-10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1848"/>
    </p:cViewPr>
  </p:outlin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tableStyles" Target="tableStyles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Cliquez pour modifier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A8A5F4-E104-4DF2-B7AD-CBBD448822FF}" type="datetimeFigureOut">
              <a:rPr lang="fr-FR" smtClean="0"/>
              <a:pPr/>
              <a:t>27/03/2020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A9A3E-B185-4DAC-B2B9-F9146A3CC6D6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A8A5F4-E104-4DF2-B7AD-CBBD448822FF}" type="datetimeFigureOut">
              <a:rPr lang="fr-FR" smtClean="0"/>
              <a:pPr/>
              <a:t>27/03/2020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A9A3E-B185-4DAC-B2B9-F9146A3CC6D6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A8A5F4-E104-4DF2-B7AD-CBBD448822FF}" type="datetimeFigureOut">
              <a:rPr lang="fr-FR" smtClean="0"/>
              <a:pPr/>
              <a:t>27/03/2020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A9A3E-B185-4DAC-B2B9-F9146A3CC6D6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A8A5F4-E104-4DF2-B7AD-CBBD448822FF}" type="datetimeFigureOut">
              <a:rPr lang="fr-FR" smtClean="0"/>
              <a:pPr/>
              <a:t>27/03/2020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A9A3E-B185-4DAC-B2B9-F9146A3CC6D6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A8A5F4-E104-4DF2-B7AD-CBBD448822FF}" type="datetimeFigureOut">
              <a:rPr lang="fr-FR" smtClean="0"/>
              <a:pPr/>
              <a:t>27/03/2020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A9A3E-B185-4DAC-B2B9-F9146A3CC6D6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A8A5F4-E104-4DF2-B7AD-CBBD448822FF}" type="datetimeFigureOut">
              <a:rPr lang="fr-FR" smtClean="0"/>
              <a:pPr/>
              <a:t>27/03/2020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A9A3E-B185-4DAC-B2B9-F9146A3CC6D6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A8A5F4-E104-4DF2-B7AD-CBBD448822FF}" type="datetimeFigureOut">
              <a:rPr lang="fr-FR" smtClean="0"/>
              <a:pPr/>
              <a:t>27/03/2020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A9A3E-B185-4DAC-B2B9-F9146A3CC6D6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A8A5F4-E104-4DF2-B7AD-CBBD448822FF}" type="datetimeFigureOut">
              <a:rPr lang="fr-FR" smtClean="0"/>
              <a:pPr/>
              <a:t>27/03/2020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A9A3E-B185-4DAC-B2B9-F9146A3CC6D6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A8A5F4-E104-4DF2-B7AD-CBBD448822FF}" type="datetimeFigureOut">
              <a:rPr lang="fr-FR" smtClean="0"/>
              <a:pPr/>
              <a:t>27/03/2020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A9A3E-B185-4DAC-B2B9-F9146A3CC6D6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A8A5F4-E104-4DF2-B7AD-CBBD448822FF}" type="datetimeFigureOut">
              <a:rPr lang="fr-FR" smtClean="0"/>
              <a:pPr/>
              <a:t>27/03/2020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A9A3E-B185-4DAC-B2B9-F9146A3CC6D6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A8A5F4-E104-4DF2-B7AD-CBBD448822FF}" type="datetimeFigureOut">
              <a:rPr lang="fr-FR" smtClean="0"/>
              <a:pPr/>
              <a:t>27/03/2020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A9A3E-B185-4DAC-B2B9-F9146A3CC6D6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A8A5F4-E104-4DF2-B7AD-CBBD448822FF}" type="datetimeFigureOut">
              <a:rPr lang="fr-FR" smtClean="0"/>
              <a:pPr/>
              <a:t>27/03/2020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DA9A3E-B185-4DAC-B2B9-F9146A3CC6D6}" type="slidenum">
              <a:rPr lang="fr-FR" smtClean="0"/>
              <a:pPr/>
              <a:t>‹N°›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Sommaire des diapos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819872"/>
          </a:xfrm>
        </p:spPr>
        <p:txBody>
          <a:bodyPr>
            <a:normAutofit fontScale="70000" lnSpcReduction="20000"/>
          </a:bodyPr>
          <a:lstStyle/>
          <a:p>
            <a:r>
              <a:rPr lang="fr-FR" dirty="0" smtClean="0"/>
              <a:t>ATTENTION : certaines images peuvent aller dans plusieurs parties</a:t>
            </a:r>
          </a:p>
          <a:p>
            <a:r>
              <a:rPr lang="fr-FR" dirty="0" smtClean="0"/>
              <a:t>Partie 1 : Aspects corpusculaires du rayonnement</a:t>
            </a:r>
          </a:p>
          <a:p>
            <a:r>
              <a:rPr lang="fr-FR" dirty="0" smtClean="0"/>
              <a:t>Partie 2 : Aspects ondulatoires du rayonnement</a:t>
            </a:r>
          </a:p>
          <a:p>
            <a:r>
              <a:rPr lang="fr-FR" dirty="0" smtClean="0"/>
              <a:t>Partie 3 : Confinement d’une particule et quantification de l’énergie</a:t>
            </a:r>
          </a:p>
          <a:p>
            <a:r>
              <a:rPr lang="fr-FR" dirty="0" smtClean="0"/>
              <a:t>Partie 4 : Evolution temporelle d’un système quantique à 2 niveaux</a:t>
            </a:r>
          </a:p>
          <a:p>
            <a:r>
              <a:rPr lang="fr-FR" dirty="0" smtClean="0"/>
              <a:t>Partie 5 : Puits, barrières, effet tunnel </a:t>
            </a:r>
          </a:p>
          <a:p>
            <a:r>
              <a:rPr lang="fr-FR" dirty="0" smtClean="0"/>
              <a:t>Partie 6 : Divers (n’hésitez pas à les classer si vous trouvez des sous-thèmes)</a:t>
            </a:r>
          </a:p>
          <a:p>
            <a:endParaRPr lang="fr-FR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2" cstate="print"/>
          <a:srcRect t="4125" r="1675" b="5848"/>
          <a:stretch/>
        </p:blipFill>
        <p:spPr>
          <a:xfrm>
            <a:off x="611560" y="1203598"/>
            <a:ext cx="7920880" cy="3366374"/>
          </a:xfrm>
          <a:prstGeom prst="rect">
            <a:avLst/>
          </a:prstGeom>
        </p:spPr>
      </p:pic>
      <p:sp>
        <p:nvSpPr>
          <p:cNvPr id="5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Effet Compton</a:t>
            </a:r>
            <a:endParaRPr lang="fr-FR" dirty="0"/>
          </a:p>
        </p:txBody>
      </p:sp>
      <p:sp>
        <p:nvSpPr>
          <p:cNvPr id="6" name="Rectangle 5"/>
          <p:cNvSpPr/>
          <p:nvPr/>
        </p:nvSpPr>
        <p:spPr>
          <a:xfrm>
            <a:off x="755576" y="4677984"/>
            <a:ext cx="78488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err="1" smtClean="0"/>
              <a:t>Aslangul</a:t>
            </a:r>
            <a:r>
              <a:rPr lang="fr-FR" dirty="0" smtClean="0"/>
              <a:t>, Volume 1, Mécanique Quantique, Fondements et premières applications</a:t>
            </a:r>
            <a:endParaRPr lang="fr-FR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67544" y="411510"/>
            <a:ext cx="3322712" cy="857250"/>
          </a:xfrm>
        </p:spPr>
        <p:txBody>
          <a:bodyPr>
            <a:normAutofit fontScale="90000"/>
          </a:bodyPr>
          <a:lstStyle/>
          <a:p>
            <a:r>
              <a:rPr lang="fr-FR" dirty="0" smtClean="0"/>
              <a:t>Moment cinétique du photon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16200000">
            <a:off x="3900567" y="460152"/>
            <a:ext cx="4896546" cy="422319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11560" y="3975906"/>
            <a:ext cx="252028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err="1" smtClean="0"/>
              <a:t>Aslangul</a:t>
            </a:r>
            <a:r>
              <a:rPr lang="fr-FR" dirty="0" smtClean="0"/>
              <a:t>, Volume 1, Mécanique Quantique, Fondements et premières applications</a:t>
            </a:r>
            <a:endParaRPr lang="fr-FR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Expérience de </a:t>
            </a:r>
            <a:r>
              <a:rPr lang="fr-FR" dirty="0" err="1" smtClean="0"/>
              <a:t>Grangier</a:t>
            </a:r>
            <a:r>
              <a:rPr lang="fr-FR" dirty="0" smtClean="0"/>
              <a:t> –Dispositif expérimental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27584" y="1347614"/>
            <a:ext cx="7740934" cy="280831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39552" y="4299942"/>
            <a:ext cx="784887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smtClean="0"/>
              <a:t>Dispositif expérimental, </a:t>
            </a:r>
            <a:r>
              <a:rPr lang="fr-FR" i="1" dirty="0" smtClean="0"/>
              <a:t>Evidence for a photon </a:t>
            </a:r>
            <a:r>
              <a:rPr lang="fr-FR" i="1" dirty="0" err="1" smtClean="0"/>
              <a:t>anticorrelation</a:t>
            </a:r>
            <a:r>
              <a:rPr lang="fr-FR" i="1" dirty="0" smtClean="0"/>
              <a:t> </a:t>
            </a:r>
            <a:r>
              <a:rPr lang="fr-FR" i="1" dirty="0" err="1" smtClean="0"/>
              <a:t>effect</a:t>
            </a:r>
            <a:r>
              <a:rPr lang="fr-FR" dirty="0" smtClean="0"/>
              <a:t>, </a:t>
            </a:r>
            <a:r>
              <a:rPr lang="fr-FR" dirty="0" err="1" smtClean="0"/>
              <a:t>Grangier</a:t>
            </a:r>
            <a:r>
              <a:rPr lang="fr-FR" dirty="0" smtClean="0"/>
              <a:t> et all. (1986) L’article est trouvable sur Internet, ou dans la correction de E. </a:t>
            </a:r>
            <a:r>
              <a:rPr lang="fr-FR" dirty="0" err="1" smtClean="0"/>
              <a:t>Thibierge</a:t>
            </a:r>
            <a:r>
              <a:rPr lang="fr-FR" dirty="0" smtClean="0"/>
              <a:t> (</a:t>
            </a:r>
            <a:r>
              <a:rPr lang="fr-FR" dirty="0" err="1" smtClean="0"/>
              <a:t>cf</a:t>
            </a:r>
            <a:r>
              <a:rPr lang="fr-FR" dirty="0" smtClean="0"/>
              <a:t> Oraux LP &gt; Quantique&gt;Aspects corpusculaires de la lumière)</a:t>
            </a:r>
            <a:endParaRPr lang="fr-FR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Expérience de </a:t>
            </a:r>
            <a:r>
              <a:rPr lang="fr-FR" dirty="0" err="1" smtClean="0"/>
              <a:t>Grangier</a:t>
            </a:r>
            <a:r>
              <a:rPr lang="fr-FR" dirty="0" smtClean="0"/>
              <a:t> –Résultats</a:t>
            </a:r>
            <a:endParaRPr lang="fr-FR" dirty="0"/>
          </a:p>
        </p:txBody>
      </p:sp>
      <p:sp>
        <p:nvSpPr>
          <p:cNvPr id="4" name="Rectangle 3"/>
          <p:cNvSpPr/>
          <p:nvPr/>
        </p:nvSpPr>
        <p:spPr>
          <a:xfrm>
            <a:off x="611560" y="4243254"/>
            <a:ext cx="799288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smtClean="0"/>
              <a:t>Dispositif expérimental, </a:t>
            </a:r>
            <a:r>
              <a:rPr lang="fr-FR" i="1" dirty="0" smtClean="0"/>
              <a:t>Evidence for a photon </a:t>
            </a:r>
            <a:r>
              <a:rPr lang="fr-FR" i="1" dirty="0" err="1" smtClean="0"/>
              <a:t>anticorrelation</a:t>
            </a:r>
            <a:r>
              <a:rPr lang="fr-FR" i="1" dirty="0" smtClean="0"/>
              <a:t> </a:t>
            </a:r>
            <a:r>
              <a:rPr lang="fr-FR" i="1" dirty="0" err="1" smtClean="0"/>
              <a:t>effect</a:t>
            </a:r>
            <a:r>
              <a:rPr lang="fr-FR" dirty="0" smtClean="0"/>
              <a:t>, </a:t>
            </a:r>
            <a:r>
              <a:rPr lang="fr-FR" dirty="0" err="1" smtClean="0"/>
              <a:t>Grangier</a:t>
            </a:r>
            <a:r>
              <a:rPr lang="fr-FR" dirty="0" smtClean="0"/>
              <a:t> et all. (1986) L’article est trouvable sur Internet, ou dans la correction de E. </a:t>
            </a:r>
            <a:r>
              <a:rPr lang="fr-FR" dirty="0" err="1" smtClean="0"/>
              <a:t>Thibierge</a:t>
            </a:r>
            <a:r>
              <a:rPr lang="fr-FR" dirty="0" smtClean="0"/>
              <a:t> (</a:t>
            </a:r>
            <a:r>
              <a:rPr lang="fr-FR" dirty="0" err="1" smtClean="0"/>
              <a:t>cf</a:t>
            </a:r>
            <a:r>
              <a:rPr lang="fr-FR" dirty="0" smtClean="0"/>
              <a:t> Oraux LP &gt; Quantique)</a:t>
            </a:r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2" cstate="print"/>
          <a:srcRect t="5185" b="1662"/>
          <a:stretch/>
        </p:blipFill>
        <p:spPr>
          <a:xfrm>
            <a:off x="1619672" y="987574"/>
            <a:ext cx="5544616" cy="3193577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Expérience de </a:t>
            </a:r>
            <a:r>
              <a:rPr lang="fr-FR" dirty="0" err="1" smtClean="0"/>
              <a:t>Grangier</a:t>
            </a:r>
            <a:r>
              <a:rPr lang="fr-FR" dirty="0" smtClean="0"/>
              <a:t> –Interféromètre de Mach-</a:t>
            </a:r>
            <a:r>
              <a:rPr lang="fr-FR" dirty="0" err="1" smtClean="0"/>
              <a:t>Zender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2" cstate="print"/>
          <a:srcRect l="3363"/>
          <a:stretch/>
        </p:blipFill>
        <p:spPr>
          <a:xfrm>
            <a:off x="899592" y="1383619"/>
            <a:ext cx="7128792" cy="248833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39552" y="4191930"/>
            <a:ext cx="727280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smtClean="0"/>
              <a:t>Dispositif expérimental, </a:t>
            </a:r>
            <a:r>
              <a:rPr lang="fr-FR" i="1" dirty="0" smtClean="0"/>
              <a:t>Evidence for a photon </a:t>
            </a:r>
            <a:r>
              <a:rPr lang="fr-FR" i="1" dirty="0" err="1" smtClean="0"/>
              <a:t>anticorrelation</a:t>
            </a:r>
            <a:r>
              <a:rPr lang="fr-FR" i="1" dirty="0" smtClean="0"/>
              <a:t> </a:t>
            </a:r>
            <a:r>
              <a:rPr lang="fr-FR" i="1" dirty="0" err="1" smtClean="0"/>
              <a:t>effect</a:t>
            </a:r>
            <a:r>
              <a:rPr lang="fr-FR" dirty="0" smtClean="0"/>
              <a:t>, </a:t>
            </a:r>
            <a:r>
              <a:rPr lang="fr-FR" dirty="0" err="1" smtClean="0"/>
              <a:t>Grangier</a:t>
            </a:r>
            <a:r>
              <a:rPr lang="fr-FR" dirty="0" smtClean="0"/>
              <a:t> et all. (1986) L’article est trouvable sur Internet, ou dans la correction de E. </a:t>
            </a:r>
            <a:r>
              <a:rPr lang="fr-FR" dirty="0" err="1" smtClean="0"/>
              <a:t>Thibierge</a:t>
            </a:r>
            <a:r>
              <a:rPr lang="fr-FR" dirty="0" smtClean="0"/>
              <a:t> (</a:t>
            </a:r>
            <a:r>
              <a:rPr lang="fr-FR" dirty="0" err="1" smtClean="0"/>
              <a:t>cf</a:t>
            </a:r>
            <a:r>
              <a:rPr lang="fr-FR" dirty="0" smtClean="0"/>
              <a:t> Oraux LP &gt; Quantique)</a:t>
            </a:r>
            <a:endParaRPr lang="fr-FR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3200" dirty="0" smtClean="0"/>
              <a:t>Expérience de </a:t>
            </a:r>
            <a:r>
              <a:rPr lang="fr-FR" sz="3200" dirty="0" err="1" smtClean="0"/>
              <a:t>Grangier</a:t>
            </a:r>
            <a:r>
              <a:rPr lang="fr-FR" sz="3200" dirty="0" smtClean="0"/>
              <a:t> –Nombre de photons reçus en fonction de la différence de longueur</a:t>
            </a:r>
            <a:endParaRPr lang="fr-FR" sz="3200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87624" y="1005576"/>
            <a:ext cx="6912768" cy="327534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23528" y="4243253"/>
            <a:ext cx="770485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smtClean="0"/>
              <a:t>Dispositif expérimental, </a:t>
            </a:r>
            <a:r>
              <a:rPr lang="fr-FR" i="1" dirty="0" smtClean="0"/>
              <a:t>Evidence for a photon </a:t>
            </a:r>
            <a:r>
              <a:rPr lang="fr-FR" i="1" dirty="0" err="1" smtClean="0"/>
              <a:t>anticorrelation</a:t>
            </a:r>
            <a:r>
              <a:rPr lang="fr-FR" i="1" dirty="0" smtClean="0"/>
              <a:t> </a:t>
            </a:r>
            <a:r>
              <a:rPr lang="fr-FR" i="1" dirty="0" err="1" smtClean="0"/>
              <a:t>effect</a:t>
            </a:r>
            <a:r>
              <a:rPr lang="fr-FR" dirty="0" smtClean="0"/>
              <a:t>, </a:t>
            </a:r>
            <a:r>
              <a:rPr lang="fr-FR" dirty="0" err="1" smtClean="0"/>
              <a:t>Grangier</a:t>
            </a:r>
            <a:r>
              <a:rPr lang="fr-FR" dirty="0" smtClean="0"/>
              <a:t> et all. (1986) L’article est trouvable sur Internet, ou dans la correction de E. </a:t>
            </a:r>
            <a:r>
              <a:rPr lang="fr-FR" dirty="0" err="1" smtClean="0"/>
              <a:t>Thibierge</a:t>
            </a:r>
            <a:r>
              <a:rPr lang="fr-FR" dirty="0" smtClean="0"/>
              <a:t> (</a:t>
            </a:r>
            <a:r>
              <a:rPr lang="fr-FR" dirty="0" err="1" smtClean="0"/>
              <a:t>cf</a:t>
            </a:r>
            <a:r>
              <a:rPr lang="fr-FR" dirty="0" smtClean="0"/>
              <a:t> Oraux LP &gt; Quantique&gt;Aspects corpusculaires de la lumière)</a:t>
            </a:r>
            <a:endParaRPr lang="fr-FR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11560" y="771550"/>
            <a:ext cx="7772400" cy="1102519"/>
          </a:xfrm>
        </p:spPr>
        <p:txBody>
          <a:bodyPr/>
          <a:lstStyle/>
          <a:p>
            <a:r>
              <a:rPr lang="fr-FR" dirty="0" smtClean="0"/>
              <a:t>Partie 2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31640" y="2211710"/>
            <a:ext cx="6400800" cy="1314450"/>
          </a:xfrm>
        </p:spPr>
        <p:txBody>
          <a:bodyPr>
            <a:normAutofit fontScale="92500" lnSpcReduction="20000"/>
          </a:bodyPr>
          <a:lstStyle/>
          <a:p>
            <a:r>
              <a:rPr lang="fr-FR" dirty="0" smtClean="0"/>
              <a:t>Aspects ondulatoires du rayonnement (Mise en évidence du caractère ondulatoire, fonction d’onde)</a:t>
            </a:r>
            <a:endParaRPr lang="fr-FR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Odg</a:t>
            </a:r>
            <a:r>
              <a:rPr lang="fr-FR" dirty="0" smtClean="0"/>
              <a:t> de longueurs d’ondes de De Broglie</a:t>
            </a:r>
            <a:endParaRPr lang="fr-FR" dirty="0"/>
          </a:p>
        </p:txBody>
      </p:sp>
      <p:graphicFrame>
        <p:nvGraphicFramePr>
          <p:cNvPr id="4" name="Tableau 3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1831459395"/>
              </p:ext>
            </p:extLst>
          </p:nvPr>
        </p:nvGraphicFramePr>
        <p:xfrm>
          <a:off x="323529" y="1221600"/>
          <a:ext cx="8318765" cy="2676750"/>
        </p:xfrm>
        <a:graphic>
          <a:graphicData uri="http://schemas.openxmlformats.org/drawingml/2006/table">
            <a:tbl>
              <a:tblPr firstRow="1" bandRow="1">
                <a:solidFill>
                  <a:srgbClr val="0070C0"/>
                </a:solidFill>
                <a:tableStyleId>{5C22544A-7EE6-4342-B048-85BDC9FD1C3A}</a:tableStyleId>
              </a:tblPr>
              <a:tblGrid>
                <a:gridCol w="1188395"/>
                <a:gridCol w="1188395"/>
                <a:gridCol w="1188395"/>
                <a:gridCol w="1188395"/>
                <a:gridCol w="1188395"/>
                <a:gridCol w="1188395"/>
                <a:gridCol w="1188395"/>
              </a:tblGrid>
              <a:tr h="774849">
                <a:tc>
                  <a:txBody>
                    <a:bodyPr/>
                    <a:lstStyle/>
                    <a:p>
                      <a:pPr algn="ctr"/>
                      <a:r>
                        <a:rPr lang="fr-FR" sz="1500" dirty="0" smtClean="0"/>
                        <a:t>Particule</a:t>
                      </a:r>
                      <a:endParaRPr lang="fr-FR" sz="1500" dirty="0"/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500" dirty="0" smtClean="0"/>
                        <a:t>Coureur</a:t>
                      </a:r>
                      <a:endParaRPr lang="fr-FR" sz="1500" dirty="0"/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500" dirty="0" smtClean="0"/>
                        <a:t>Balle de tennis</a:t>
                      </a:r>
                      <a:endParaRPr lang="fr-FR" sz="1500" dirty="0"/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500" dirty="0" smtClean="0"/>
                        <a:t>Poussière</a:t>
                      </a:r>
                      <a:endParaRPr lang="fr-FR" sz="1500" dirty="0"/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500" dirty="0" smtClean="0"/>
                        <a:t>Neutron thermique</a:t>
                      </a:r>
                      <a:endParaRPr lang="fr-FR" sz="1500" dirty="0"/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500" dirty="0" smtClean="0"/>
                        <a:t>Neutron ultra froid</a:t>
                      </a:r>
                      <a:endParaRPr lang="fr-FR" sz="1500" dirty="0"/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500" dirty="0" smtClean="0"/>
                        <a:t>Electron à c/10</a:t>
                      </a:r>
                      <a:endParaRPr lang="fr-FR" sz="1500" dirty="0"/>
                    </a:p>
                  </a:txBody>
                  <a:tcPr marT="34290" marB="34290" anchor="ctr"/>
                </a:tc>
              </a:tr>
              <a:tr h="493085">
                <a:tc>
                  <a:txBody>
                    <a:bodyPr/>
                    <a:lstStyle/>
                    <a:p>
                      <a:pPr algn="ctr"/>
                      <a:r>
                        <a:rPr lang="fr-FR" sz="1400" dirty="0" smtClean="0"/>
                        <a:t>Masse (kg)</a:t>
                      </a:r>
                      <a:endParaRPr lang="fr-FR" sz="1400" dirty="0"/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 smtClean="0"/>
                        <a:t>70</a:t>
                      </a:r>
                      <a:endParaRPr lang="fr-FR" sz="1400" dirty="0"/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 smtClean="0"/>
                        <a:t>55.10</a:t>
                      </a:r>
                      <a:r>
                        <a:rPr lang="fr-FR" sz="1400" baseline="30000" dirty="0" smtClean="0"/>
                        <a:t>-3</a:t>
                      </a:r>
                      <a:endParaRPr lang="fr-FR" sz="1400" baseline="30000" dirty="0"/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 smtClean="0"/>
                        <a:t>10</a:t>
                      </a:r>
                      <a:r>
                        <a:rPr lang="fr-FR" sz="1400" baseline="30000" dirty="0" smtClean="0"/>
                        <a:t>-3</a:t>
                      </a:r>
                      <a:endParaRPr lang="fr-FR" sz="1400" baseline="30000" dirty="0"/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1,67.10</a:t>
                      </a:r>
                      <a:r>
                        <a:rPr lang="fr-FR" sz="1400" b="0" i="0" kern="1200" baseline="300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-27</a:t>
                      </a:r>
                      <a:endParaRPr lang="fr-FR" sz="1400" dirty="0"/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1,67.10</a:t>
                      </a:r>
                      <a:r>
                        <a:rPr lang="fr-FR" sz="1400" b="0" i="0" kern="1200" baseline="300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-27</a:t>
                      </a:r>
                      <a:endParaRPr lang="fr-FR" sz="1400" dirty="0"/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 smtClean="0"/>
                        <a:t>9,1.10</a:t>
                      </a:r>
                      <a:r>
                        <a:rPr lang="fr-FR" sz="1400" baseline="30000" dirty="0" smtClean="0"/>
                        <a:t>-31</a:t>
                      </a:r>
                      <a:endParaRPr lang="fr-FR" sz="1400" baseline="30000" dirty="0"/>
                    </a:p>
                  </a:txBody>
                  <a:tcPr marT="34290" marB="34290" anchor="ctr"/>
                </a:tc>
              </a:tr>
              <a:tr h="493085">
                <a:tc>
                  <a:txBody>
                    <a:bodyPr/>
                    <a:lstStyle/>
                    <a:p>
                      <a:pPr algn="ctr"/>
                      <a:r>
                        <a:rPr lang="fr-FR" sz="1400" dirty="0" smtClean="0"/>
                        <a:t>Vitesse (m/s)</a:t>
                      </a:r>
                      <a:endParaRPr lang="fr-FR" sz="1400" dirty="0"/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 smtClean="0"/>
                        <a:t>3,5</a:t>
                      </a:r>
                      <a:endParaRPr lang="fr-FR" sz="1400" dirty="0"/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 smtClean="0"/>
                        <a:t>50</a:t>
                      </a:r>
                      <a:endParaRPr lang="fr-FR" sz="1400" dirty="0"/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 smtClean="0"/>
                        <a:t>10</a:t>
                      </a:r>
                      <a:r>
                        <a:rPr lang="fr-FR" sz="1400" baseline="30000" dirty="0" smtClean="0"/>
                        <a:t>-9</a:t>
                      </a:r>
                      <a:endParaRPr lang="fr-FR" sz="1400" baseline="30000" dirty="0"/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 smtClean="0"/>
                        <a:t>2000</a:t>
                      </a:r>
                      <a:endParaRPr lang="fr-FR" sz="1400" dirty="0"/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 smtClean="0"/>
                        <a:t>19</a:t>
                      </a:r>
                      <a:endParaRPr lang="fr-FR" sz="1400" dirty="0"/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 smtClean="0"/>
                        <a:t>3.107</a:t>
                      </a:r>
                      <a:endParaRPr lang="fr-FR" sz="1400" dirty="0"/>
                    </a:p>
                  </a:txBody>
                  <a:tcPr marT="34290" marB="34290" anchor="ctr"/>
                </a:tc>
              </a:tr>
              <a:tr h="915731">
                <a:tc>
                  <a:txBody>
                    <a:bodyPr/>
                    <a:lstStyle/>
                    <a:p>
                      <a:pPr algn="ctr"/>
                      <a:r>
                        <a:rPr lang="fr-FR" sz="1400" dirty="0" smtClean="0"/>
                        <a:t>Longueur d’onde de de</a:t>
                      </a:r>
                      <a:r>
                        <a:rPr lang="fr-FR" sz="1400" baseline="0" dirty="0" smtClean="0"/>
                        <a:t> Broglie (m)</a:t>
                      </a:r>
                      <a:endParaRPr lang="fr-FR" sz="1400" dirty="0"/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100" dirty="0" smtClean="0"/>
                        <a:t>2,70.10</a:t>
                      </a:r>
                      <a:r>
                        <a:rPr lang="fr-FR" sz="2100" baseline="30000" dirty="0" smtClean="0"/>
                        <a:t>-36</a:t>
                      </a:r>
                      <a:endParaRPr lang="fr-FR" sz="2100" baseline="30000" dirty="0"/>
                    </a:p>
                  </a:txBody>
                  <a:tcPr marT="34290" marB="3429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100" dirty="0" smtClean="0"/>
                        <a:t>2,4.10</a:t>
                      </a:r>
                      <a:r>
                        <a:rPr lang="fr-FR" sz="2100" baseline="30000" dirty="0" smtClean="0"/>
                        <a:t>-34</a:t>
                      </a:r>
                      <a:endParaRPr lang="fr-FR" sz="2100" baseline="30000" dirty="0"/>
                    </a:p>
                  </a:txBody>
                  <a:tcPr marT="34290" marB="3429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100" dirty="0" smtClean="0"/>
                        <a:t>6,6.10</a:t>
                      </a:r>
                      <a:r>
                        <a:rPr lang="fr-FR" sz="2100" baseline="30000" dirty="0" smtClean="0"/>
                        <a:t>-22</a:t>
                      </a:r>
                      <a:endParaRPr lang="fr-FR" sz="2100" baseline="30000" dirty="0"/>
                    </a:p>
                  </a:txBody>
                  <a:tcPr marT="34290" marB="3429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100" dirty="0" smtClean="0"/>
                        <a:t>2.10</a:t>
                      </a:r>
                      <a:r>
                        <a:rPr lang="fr-FR" sz="2100" baseline="30000" dirty="0" smtClean="0"/>
                        <a:t>-10</a:t>
                      </a:r>
                      <a:endParaRPr lang="fr-FR" sz="2100" baseline="30000" dirty="0"/>
                    </a:p>
                  </a:txBody>
                  <a:tcPr marT="34290" marB="34290" anchor="ctr">
                    <a:solidFill>
                      <a:srgbClr val="79A2D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100" dirty="0" smtClean="0"/>
                        <a:t>2.10</a:t>
                      </a:r>
                      <a:r>
                        <a:rPr lang="fr-FR" sz="2100" baseline="30000" dirty="0" smtClean="0"/>
                        <a:t>-8</a:t>
                      </a:r>
                      <a:endParaRPr lang="fr-FR" sz="2100" baseline="30000" dirty="0"/>
                    </a:p>
                  </a:txBody>
                  <a:tcPr marT="34290" marB="34290" anchor="ctr">
                    <a:solidFill>
                      <a:srgbClr val="79A2D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100" dirty="0" smtClean="0"/>
                        <a:t>2,4.10</a:t>
                      </a:r>
                      <a:r>
                        <a:rPr lang="fr-FR" sz="2100" baseline="30000" dirty="0" smtClean="0"/>
                        <a:t>-11</a:t>
                      </a:r>
                      <a:endParaRPr lang="fr-FR" sz="2100" baseline="30000" dirty="0"/>
                    </a:p>
                  </a:txBody>
                  <a:tcPr marT="34290" marB="34290" anchor="ctr">
                    <a:solidFill>
                      <a:srgbClr val="79A2D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Expérience de Davisson et Germer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744" y="1275606"/>
            <a:ext cx="6356917" cy="2664296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297" y="1393903"/>
            <a:ext cx="1595268" cy="2041943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179512" y="3795886"/>
            <a:ext cx="19378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Davisson et Germer</a:t>
            </a:r>
          </a:p>
          <a:p>
            <a:pPr algn="ctr"/>
            <a:r>
              <a:rPr lang="fr-FR" dirty="0" smtClean="0"/>
              <a:t>1927</a:t>
            </a:r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3851920" y="4515966"/>
            <a:ext cx="3456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Source inconnue</a:t>
            </a:r>
            <a:endParaRPr lang="fr-FR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3200" dirty="0" smtClean="0"/>
              <a:t>Expérience de Davisson et Germer –Autre illustration du dispositif expérimental</a:t>
            </a:r>
            <a:endParaRPr lang="fr-FR" sz="3200" dirty="0"/>
          </a:p>
        </p:txBody>
      </p:sp>
      <p:pic>
        <p:nvPicPr>
          <p:cNvPr id="4" name="Image 3">
            <a:extLst>
              <a:ext uri="{FF2B5EF4-FFF2-40B4-BE49-F238E27FC236}">
                <a16:creationId xmlns="" xmlns:a16="http://schemas.microsoft.com/office/drawing/2014/main" id="{ED732055-5DBB-4C80-B2E2-4C3772A77AF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1419622"/>
            <a:ext cx="5135976" cy="3611233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3851920" y="4515966"/>
            <a:ext cx="3456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Source inconnue</a:t>
            </a:r>
            <a:endParaRPr lang="fr-FR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smtClean="0"/>
              <a:t>Partie 1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/>
          </a:bodyPr>
          <a:lstStyle/>
          <a:p>
            <a:r>
              <a:rPr lang="fr-FR" dirty="0" smtClean="0"/>
              <a:t>Aspects corpusculaires du rayonnement (preuves de l’existence du photon)</a:t>
            </a:r>
            <a:endParaRPr lang="fr-FR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Expérience de Davisson et Germer -Interférences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1419622"/>
            <a:ext cx="6120680" cy="3125299"/>
          </a:xfrm>
          <a:prstGeom prst="rect">
            <a:avLst/>
          </a:prstGeom>
        </p:spPr>
      </p:pic>
      <p:sp>
        <p:nvSpPr>
          <p:cNvPr id="10" name="ZoneTexte 9"/>
          <p:cNvSpPr txBox="1"/>
          <p:nvPr/>
        </p:nvSpPr>
        <p:spPr>
          <a:xfrm>
            <a:off x="3635896" y="4587974"/>
            <a:ext cx="3456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Source inconnue</a:t>
            </a:r>
            <a:endParaRPr lang="fr-FR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Interférences avec des atomes d’He</a:t>
            </a:r>
            <a:endParaRPr lang="fr-FR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 l="22645" t="31564" r="10472" b="14136"/>
          <a:stretch>
            <a:fillRect/>
          </a:stretch>
        </p:blipFill>
        <p:spPr bwMode="auto">
          <a:xfrm>
            <a:off x="683568" y="1275606"/>
            <a:ext cx="7241770" cy="33072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ZoneTexte 3"/>
          <p:cNvSpPr txBox="1"/>
          <p:nvPr/>
        </p:nvSpPr>
        <p:spPr>
          <a:xfrm>
            <a:off x="7308304" y="2787774"/>
            <a:ext cx="15841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Tout-en-un Physique </a:t>
            </a:r>
            <a:r>
              <a:rPr lang="fr-FR" dirty="0" err="1" smtClean="0"/>
              <a:t>Dunod</a:t>
            </a:r>
            <a:r>
              <a:rPr lang="fr-FR" dirty="0" smtClean="0"/>
              <a:t> 2016</a:t>
            </a:r>
            <a:endParaRPr lang="fr-FR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Interférences avec des atomes d’He -Résultats</a:t>
            </a:r>
            <a:endParaRPr lang="fr-FR" dirty="0"/>
          </a:p>
        </p:txBody>
      </p:sp>
      <p:sp>
        <p:nvSpPr>
          <p:cNvPr id="3" name="ZoneTexte 2"/>
          <p:cNvSpPr txBox="1"/>
          <p:nvPr/>
        </p:nvSpPr>
        <p:spPr>
          <a:xfrm>
            <a:off x="7164288" y="2067694"/>
            <a:ext cx="15841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Tout-en-un Physique </a:t>
            </a:r>
            <a:r>
              <a:rPr lang="fr-FR" dirty="0" err="1" smtClean="0"/>
              <a:t>Dunod</a:t>
            </a:r>
            <a:r>
              <a:rPr lang="fr-FR" dirty="0" smtClean="0"/>
              <a:t> 2016</a:t>
            </a:r>
            <a:endParaRPr lang="fr-FR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 l="20012" t="17521" r="7312" b="12263"/>
          <a:stretch>
            <a:fillRect/>
          </a:stretch>
        </p:blipFill>
        <p:spPr bwMode="auto">
          <a:xfrm>
            <a:off x="467544" y="1347614"/>
            <a:ext cx="6480720" cy="35221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Interférences avec des atomes d’He –Par quelle fente passe l’atome d’He ?</a:t>
            </a:r>
            <a:endParaRPr lang="fr-FR" dirty="0"/>
          </a:p>
        </p:txBody>
      </p:sp>
      <p:sp>
        <p:nvSpPr>
          <p:cNvPr id="3" name="ZoneTexte 2"/>
          <p:cNvSpPr txBox="1"/>
          <p:nvPr/>
        </p:nvSpPr>
        <p:spPr>
          <a:xfrm>
            <a:off x="7164288" y="2067694"/>
            <a:ext cx="15841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Tout-en-un Physique </a:t>
            </a:r>
            <a:r>
              <a:rPr lang="fr-FR" dirty="0" err="1" smtClean="0"/>
              <a:t>Dunod</a:t>
            </a:r>
            <a:r>
              <a:rPr lang="fr-FR" dirty="0" smtClean="0"/>
              <a:t> 2016</a:t>
            </a:r>
            <a:endParaRPr lang="fr-FR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 l="18959" t="32500" r="17844" b="15695"/>
          <a:stretch>
            <a:fillRect/>
          </a:stretch>
        </p:blipFill>
        <p:spPr bwMode="auto">
          <a:xfrm>
            <a:off x="107504" y="1635646"/>
            <a:ext cx="6768752" cy="3121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67544" y="339502"/>
            <a:ext cx="8229600" cy="857250"/>
          </a:xfrm>
        </p:spPr>
        <p:txBody>
          <a:bodyPr>
            <a:normAutofit fontScale="90000"/>
          </a:bodyPr>
          <a:lstStyle/>
          <a:p>
            <a:r>
              <a:rPr lang="fr-FR" dirty="0" smtClean="0"/>
              <a:t>Expérience de Davisson et Germer - Résultats</a:t>
            </a:r>
            <a:endParaRPr lang="fr-FR" dirty="0"/>
          </a:p>
        </p:txBody>
      </p:sp>
      <p:pic>
        <p:nvPicPr>
          <p:cNvPr id="4" name="Espace réservé du contenu 6">
            <a:extLst>
              <a:ext uri="{FF2B5EF4-FFF2-40B4-BE49-F238E27FC236}">
                <a16:creationId xmlns="" xmlns:a16="http://schemas.microsoft.com/office/drawing/2014/main" id="{18A3CFAC-1449-4AC4-8DD6-1DB0E32180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707654"/>
            <a:ext cx="7815697" cy="3011327"/>
          </a:xfrm>
        </p:spPr>
      </p:pic>
      <p:sp>
        <p:nvSpPr>
          <p:cNvPr id="5" name="ZoneTexte 4"/>
          <p:cNvSpPr txBox="1"/>
          <p:nvPr/>
        </p:nvSpPr>
        <p:spPr>
          <a:xfrm>
            <a:off x="3419872" y="4774168"/>
            <a:ext cx="3456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Source inconnue</a:t>
            </a:r>
            <a:endParaRPr lang="fr-FR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411510"/>
            <a:ext cx="9036496" cy="857250"/>
          </a:xfrm>
        </p:spPr>
        <p:txBody>
          <a:bodyPr>
            <a:normAutofit fontScale="90000"/>
          </a:bodyPr>
          <a:lstStyle/>
          <a:p>
            <a:r>
              <a:rPr lang="fr-FR" dirty="0" smtClean="0"/>
              <a:t>Interprétation probabiliste des fonctions d’onde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r="1534"/>
          <a:stretch/>
        </p:blipFill>
        <p:spPr>
          <a:xfrm>
            <a:off x="395536" y="1779662"/>
            <a:ext cx="6696744" cy="1938101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1115616" y="3867894"/>
            <a:ext cx="22415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N mesures indépendantes de la position</a:t>
            </a:r>
            <a:endParaRPr lang="fr-FR" dirty="0"/>
          </a:p>
        </p:txBody>
      </p:sp>
      <p:sp>
        <p:nvSpPr>
          <p:cNvPr id="6" name="ZoneTexte 5"/>
          <p:cNvSpPr txBox="1"/>
          <p:nvPr/>
        </p:nvSpPr>
        <p:spPr>
          <a:xfrm>
            <a:off x="4860032" y="3666172"/>
            <a:ext cx="208967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Mesure de la position de N particules indépendantes, identiques</a:t>
            </a:r>
            <a:endParaRPr lang="fr-FR" dirty="0"/>
          </a:p>
        </p:txBody>
      </p:sp>
      <p:sp>
        <p:nvSpPr>
          <p:cNvPr id="7" name="Forme libre 6"/>
          <p:cNvSpPr/>
          <p:nvPr/>
        </p:nvSpPr>
        <p:spPr>
          <a:xfrm>
            <a:off x="5076056" y="2355726"/>
            <a:ext cx="520611" cy="630267"/>
          </a:xfrm>
          <a:custGeom>
            <a:avLst/>
            <a:gdLst>
              <a:gd name="connsiteX0" fmla="*/ 0 w 1468191"/>
              <a:gd name="connsiteY0" fmla="*/ 1262130 h 1262130"/>
              <a:gd name="connsiteX1" fmla="*/ 978794 w 1468191"/>
              <a:gd name="connsiteY1" fmla="*/ 901521 h 1262130"/>
              <a:gd name="connsiteX2" fmla="*/ 1468191 w 1468191"/>
              <a:gd name="connsiteY2" fmla="*/ 0 h 1262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68191" h="1262130">
                <a:moveTo>
                  <a:pt x="0" y="1262130"/>
                </a:moveTo>
                <a:cubicBezTo>
                  <a:pt x="367048" y="1187003"/>
                  <a:pt x="734096" y="1111876"/>
                  <a:pt x="978794" y="901521"/>
                </a:cubicBezTo>
                <a:cubicBezTo>
                  <a:pt x="1223492" y="691166"/>
                  <a:pt x="1345841" y="345583"/>
                  <a:pt x="1468191" y="0"/>
                </a:cubicBezTo>
              </a:path>
            </a:pathLst>
          </a:cu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ZoneTexte 7"/>
          <p:cNvSpPr txBox="1"/>
          <p:nvPr/>
        </p:nvSpPr>
        <p:spPr>
          <a:xfrm>
            <a:off x="5580112" y="1923678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>
                <a:solidFill>
                  <a:srgbClr val="0070C0"/>
                </a:solidFill>
              </a:rPr>
              <a:t>dP</a:t>
            </a:r>
            <a:r>
              <a:rPr lang="fr-FR" dirty="0" smtClean="0">
                <a:solidFill>
                  <a:srgbClr val="0070C0"/>
                </a:solidFill>
              </a:rPr>
              <a:t>(</a:t>
            </a:r>
            <a:r>
              <a:rPr lang="fr-FR" dirty="0" err="1" smtClean="0">
                <a:solidFill>
                  <a:srgbClr val="0070C0"/>
                </a:solidFill>
              </a:rPr>
              <a:t>x,t</a:t>
            </a:r>
            <a:r>
              <a:rPr lang="fr-FR" dirty="0" smtClean="0">
                <a:solidFill>
                  <a:srgbClr val="0070C0"/>
                </a:solidFill>
              </a:rPr>
              <a:t>)</a:t>
            </a:r>
            <a:endParaRPr lang="fr-FR" dirty="0">
              <a:solidFill>
                <a:srgbClr val="0070C0"/>
              </a:solidFill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7596336" y="2499742"/>
            <a:ext cx="13681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Tout-en-Un PC/PC* M-N Sanz </a:t>
            </a:r>
            <a:r>
              <a:rPr lang="fr-FR" dirty="0" err="1" smtClean="0"/>
              <a:t>Dunod</a:t>
            </a:r>
            <a:r>
              <a:rPr lang="fr-FR" dirty="0" smtClean="0"/>
              <a:t> 2014</a:t>
            </a:r>
            <a:endParaRPr lang="fr-FR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11560" y="771550"/>
            <a:ext cx="7772400" cy="1102519"/>
          </a:xfrm>
        </p:spPr>
        <p:txBody>
          <a:bodyPr/>
          <a:lstStyle/>
          <a:p>
            <a:r>
              <a:rPr lang="fr-FR" dirty="0" smtClean="0"/>
              <a:t>Partie 3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31640" y="2211710"/>
            <a:ext cx="6400800" cy="1944216"/>
          </a:xfrm>
        </p:spPr>
        <p:txBody>
          <a:bodyPr>
            <a:normAutofit fontScale="70000" lnSpcReduction="20000"/>
          </a:bodyPr>
          <a:lstStyle/>
          <a:p>
            <a:r>
              <a:rPr lang="fr-FR" dirty="0" smtClean="0"/>
              <a:t>Confinement d’une particule et quantification de l’énergie (attention, les puits fini et infini de la partie peuvent aller dans cette section)</a:t>
            </a:r>
          </a:p>
          <a:p>
            <a:r>
              <a:rPr lang="fr-FR" dirty="0" smtClean="0"/>
              <a:t>Mise en évidence de la quantification du rayonnement, de l’énergie, atome d’hydrogène, puits (in)fini (modes propres, niveaux d’énergie)</a:t>
            </a:r>
            <a:endParaRPr lang="fr-FR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3200" dirty="0" smtClean="0"/>
              <a:t>Spectre thermique s’explique à l’aide de la quantification de l’énergie (Loi de Planck)</a:t>
            </a:r>
            <a:endParaRPr lang="fr-FR" sz="3200" dirty="0"/>
          </a:p>
        </p:txBody>
      </p:sp>
      <p:pic>
        <p:nvPicPr>
          <p:cNvPr id="4" name="Picture 2" descr="Image associÃ©e">
            <a:extLst>
              <a:ext uri="{FF2B5EF4-FFF2-40B4-BE49-F238E27FC236}">
                <a16:creationId xmlns:a16="http://schemas.microsoft.com/office/drawing/2014/main" xmlns="" id="{3F249839-A020-443E-B1C0-CFFD92F47D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131590"/>
            <a:ext cx="4912669" cy="386835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Spectre de raie : Illustration de la quantification de l’énergie</a:t>
            </a:r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xmlns="" id="{E645B50C-95F8-4CF7-9FBA-FC70C678F934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9512" y="2355726"/>
            <a:ext cx="8596370" cy="2149093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Potentiel effectif pour l’atome d’H</a:t>
            </a:r>
            <a:endParaRPr lang="fr-FR" dirty="0"/>
          </a:p>
        </p:txBody>
      </p:sp>
      <p:grpSp>
        <p:nvGrpSpPr>
          <p:cNvPr id="4" name="Groupe 3">
            <a:extLst>
              <a:ext uri="{FF2B5EF4-FFF2-40B4-BE49-F238E27FC236}">
                <a16:creationId xmlns="" xmlns:a16="http://schemas.microsoft.com/office/drawing/2014/main" id="{77522A46-8F2B-4B45-B89B-40DC81FA44E3}"/>
              </a:ext>
            </a:extLst>
          </p:cNvPr>
          <p:cNvGrpSpPr/>
          <p:nvPr/>
        </p:nvGrpSpPr>
        <p:grpSpPr>
          <a:xfrm>
            <a:off x="971600" y="1275606"/>
            <a:ext cx="6670715" cy="3192587"/>
            <a:chOff x="1813381" y="1171313"/>
            <a:chExt cx="8565238" cy="4813547"/>
          </a:xfrm>
        </p:grpSpPr>
        <p:pic>
          <p:nvPicPr>
            <p:cNvPr id="5" name="Image 4">
              <a:extLst>
                <a:ext uri="{FF2B5EF4-FFF2-40B4-BE49-F238E27FC236}">
                  <a16:creationId xmlns="" xmlns:a16="http://schemas.microsoft.com/office/drawing/2014/main" id="{09D3E40E-72BE-415A-A841-D772A5DD413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="" xmlns:a14="http://schemas.microsoft.com/office/drawing/2010/main">
                    <a14:imgLayer r:embed="rId3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13381" y="1171313"/>
              <a:ext cx="3714941" cy="4813547"/>
            </a:xfrm>
            <a:prstGeom prst="rect">
              <a:avLst/>
            </a:prstGeom>
          </p:spPr>
        </p:pic>
        <p:pic>
          <p:nvPicPr>
            <p:cNvPr id="6" name="Image 5">
              <a:extLst>
                <a:ext uri="{FF2B5EF4-FFF2-40B4-BE49-F238E27FC236}">
                  <a16:creationId xmlns="" xmlns:a16="http://schemas.microsoft.com/office/drawing/2014/main" id="{A4C857F9-64CD-4407-BF48-22EEC1FBC28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39811" y="2362145"/>
              <a:ext cx="4038808" cy="2133710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="" xmlns:a16="http://schemas.microsoft.com/office/drawing/2014/main" id="{4731BB98-5486-40D8-859A-C9B4205071E8}"/>
                </a:ext>
              </a:extLst>
            </p:cNvPr>
            <p:cNvSpPr/>
            <p:nvPr/>
          </p:nvSpPr>
          <p:spPr>
            <a:xfrm>
              <a:off x="6339811" y="2362145"/>
              <a:ext cx="1114537" cy="2717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8" name="ZoneTexte 7"/>
          <p:cNvSpPr txBox="1"/>
          <p:nvPr/>
        </p:nvSpPr>
        <p:spPr>
          <a:xfrm>
            <a:off x="4355976" y="4659982"/>
            <a:ext cx="3168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Source inconnue</a:t>
            </a:r>
            <a:endParaRPr lang="fr-FR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1A66411E-0BD0-4D65-949B-21192663F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Quantification du </a:t>
            </a:r>
            <a:r>
              <a:rPr lang="fr-FR" dirty="0" smtClean="0"/>
              <a:t>rayonnement – Calcul de Hugo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="" xmlns:a16="http://schemas.microsoft.com/office/drawing/2014/main" id="{8EB79884-8F90-4D67-A7D9-B2DF89DA2E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D6E76-DF7C-4A50-AE58-1A21BF200154}" type="slidenum">
              <a:rPr lang="fr-FR" smtClean="0"/>
              <a:pPr/>
              <a:t>3</a:t>
            </a:fld>
            <a:endParaRPr lang="fr-FR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 l="27877" t="34120" r="10226" b="18001"/>
          <a:stretch>
            <a:fillRect/>
          </a:stretch>
        </p:blipFill>
        <p:spPr bwMode="auto">
          <a:xfrm>
            <a:off x="251520" y="1383618"/>
            <a:ext cx="8495260" cy="35643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8362935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Niveaux d’énergie de l’atome d’H</a:t>
            </a:r>
            <a:endParaRPr lang="fr-FR" dirty="0"/>
          </a:p>
        </p:txBody>
      </p:sp>
      <p:grpSp>
        <p:nvGrpSpPr>
          <p:cNvPr id="4" name="Groupe 3">
            <a:extLst>
              <a:ext uri="{FF2B5EF4-FFF2-40B4-BE49-F238E27FC236}">
                <a16:creationId xmlns="" xmlns:a16="http://schemas.microsoft.com/office/drawing/2014/main" id="{91199F26-FF22-4A6F-8CD6-C2EFFA929DF7}"/>
              </a:ext>
            </a:extLst>
          </p:cNvPr>
          <p:cNvGrpSpPr/>
          <p:nvPr/>
        </p:nvGrpSpPr>
        <p:grpSpPr>
          <a:xfrm>
            <a:off x="971600" y="1347614"/>
            <a:ext cx="7709546" cy="3165944"/>
            <a:chOff x="1211781" y="1106982"/>
            <a:chExt cx="10565709" cy="5070975"/>
          </a:xfrm>
        </p:grpSpPr>
        <p:pic>
          <p:nvPicPr>
            <p:cNvPr id="5" name="Image 4">
              <a:extLst>
                <a:ext uri="{FF2B5EF4-FFF2-40B4-BE49-F238E27FC236}">
                  <a16:creationId xmlns="" xmlns:a16="http://schemas.microsoft.com/office/drawing/2014/main" id="{7DEE7146-E7D4-4B0F-A576-EC520B35E3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11781" y="1106982"/>
              <a:ext cx="4453524" cy="5070975"/>
            </a:xfrm>
            <a:prstGeom prst="rect">
              <a:avLst/>
            </a:prstGeom>
          </p:spPr>
        </p:pic>
        <p:grpSp>
          <p:nvGrpSpPr>
            <p:cNvPr id="6" name="Groupe 9">
              <a:extLst>
                <a:ext uri="{FF2B5EF4-FFF2-40B4-BE49-F238E27FC236}">
                  <a16:creationId xmlns="" xmlns:a16="http://schemas.microsoft.com/office/drawing/2014/main" id="{100EE0C6-FB66-4630-BA60-9BC04B5491D2}"/>
                </a:ext>
              </a:extLst>
            </p:cNvPr>
            <p:cNvGrpSpPr/>
            <p:nvPr/>
          </p:nvGrpSpPr>
          <p:grpSpPr>
            <a:xfrm>
              <a:off x="5046144" y="3150705"/>
              <a:ext cx="6731346" cy="1765391"/>
              <a:chOff x="5046144" y="3150705"/>
              <a:chExt cx="6731346" cy="1765391"/>
            </a:xfrm>
          </p:grpSpPr>
          <p:pic>
            <p:nvPicPr>
              <p:cNvPr id="7" name="Image 6">
                <a:extLst>
                  <a:ext uri="{FF2B5EF4-FFF2-40B4-BE49-F238E27FC236}">
                    <a16:creationId xmlns="" xmlns:a16="http://schemas.microsoft.com/office/drawing/2014/main" id="{C4B12969-7EF7-49FE-9608-0A6AF873A0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46144" y="3150705"/>
                <a:ext cx="6731346" cy="1765391"/>
              </a:xfrm>
              <a:prstGeom prst="rect">
                <a:avLst/>
              </a:prstGeom>
            </p:spPr>
          </p:pic>
          <p:sp>
            <p:nvSpPr>
              <p:cNvPr id="8" name="Rectangle 7">
                <a:extLst>
                  <a:ext uri="{FF2B5EF4-FFF2-40B4-BE49-F238E27FC236}">
                    <a16:creationId xmlns="" xmlns:a16="http://schemas.microsoft.com/office/drawing/2014/main" id="{65AA0F87-3A74-4696-BCD4-54261A603BE4}"/>
                  </a:ext>
                </a:extLst>
              </p:cNvPr>
              <p:cNvSpPr/>
              <p:nvPr/>
            </p:nvSpPr>
            <p:spPr>
              <a:xfrm>
                <a:off x="5046144" y="3150705"/>
                <a:ext cx="1126056" cy="27829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</p:grpSp>
      <p:sp>
        <p:nvSpPr>
          <p:cNvPr id="9" name="ZoneTexte 8"/>
          <p:cNvSpPr txBox="1"/>
          <p:nvPr/>
        </p:nvSpPr>
        <p:spPr>
          <a:xfrm>
            <a:off x="6300192" y="4083918"/>
            <a:ext cx="25202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Source inconnue (la même que celle de l’image précédente)</a:t>
            </a:r>
            <a:endParaRPr lang="fr-FR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95536" y="267494"/>
            <a:ext cx="8229600" cy="857250"/>
          </a:xfrm>
        </p:spPr>
        <p:txBody>
          <a:bodyPr>
            <a:normAutofit fontScale="90000"/>
          </a:bodyPr>
          <a:lstStyle/>
          <a:p>
            <a:r>
              <a:rPr lang="fr-FR" dirty="0" smtClean="0"/>
              <a:t>Niveaux d’énergie + densité de modes pour le puits infini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71600" y="1419622"/>
            <a:ext cx="5171864" cy="338904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191672" y="2139702"/>
            <a:ext cx="295232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smtClean="0"/>
              <a:t>Tout-en-Un PC/PC* M-N Sanz </a:t>
            </a:r>
            <a:r>
              <a:rPr lang="fr-FR" dirty="0" err="1" smtClean="0"/>
              <a:t>Dunod</a:t>
            </a:r>
            <a:r>
              <a:rPr lang="fr-FR" dirty="0" smtClean="0"/>
              <a:t> 2014</a:t>
            </a:r>
            <a:endParaRPr lang="fr-FR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2800" dirty="0" smtClean="0"/>
              <a:t>Similitudes et différences des modes propres de la fonction d’onde pour le puits infini et des modes de vibration de la corde de </a:t>
            </a:r>
            <a:r>
              <a:rPr lang="fr-FR" sz="2800" dirty="0" err="1" smtClean="0"/>
              <a:t>Melde</a:t>
            </a:r>
            <a:r>
              <a:rPr lang="fr-FR" sz="2800" dirty="0" smtClean="0"/>
              <a:t> </a:t>
            </a:r>
            <a:endParaRPr lang="fr-FR" sz="2800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03648" y="1419622"/>
            <a:ext cx="4641029" cy="338836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156176" y="1851670"/>
            <a:ext cx="279148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smtClean="0"/>
              <a:t>Tout-en-Un PC/PC* M-N Sanz </a:t>
            </a:r>
            <a:r>
              <a:rPr lang="fr-FR" dirty="0" err="1" smtClean="0"/>
              <a:t>Dunod</a:t>
            </a:r>
            <a:r>
              <a:rPr lang="fr-FR" dirty="0" smtClean="0"/>
              <a:t> 2014</a:t>
            </a:r>
            <a:endParaRPr lang="fr-FR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11560" y="771550"/>
            <a:ext cx="7772400" cy="1102519"/>
          </a:xfrm>
        </p:spPr>
        <p:txBody>
          <a:bodyPr/>
          <a:lstStyle/>
          <a:p>
            <a:r>
              <a:rPr lang="fr-FR" dirty="0" smtClean="0"/>
              <a:t>Partie 4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31640" y="2211710"/>
            <a:ext cx="6400800" cy="1314450"/>
          </a:xfrm>
        </p:spPr>
        <p:txBody>
          <a:bodyPr>
            <a:normAutofit fontScale="77500" lnSpcReduction="20000"/>
          </a:bodyPr>
          <a:lstStyle/>
          <a:p>
            <a:r>
              <a:rPr lang="fr-FR" dirty="0" smtClean="0"/>
              <a:t>Evolution temporelle d’un système quantique à 2 niveaux (exemples, description des niveaux d’énergie, dynamique, couplage extérieur, MASER)</a:t>
            </a:r>
            <a:endParaRPr lang="fr-FR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Exemple de la molécule d’ammoniaque – </a:t>
            </a:r>
            <a:endParaRPr lang="fr-FR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 l="17010" t="28320" r="17786" b="35560"/>
          <a:stretch>
            <a:fillRect/>
          </a:stretch>
        </p:blipFill>
        <p:spPr bwMode="auto">
          <a:xfrm>
            <a:off x="467544" y="1419622"/>
            <a:ext cx="8173416" cy="25467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ZoneTexte 6"/>
          <p:cNvSpPr txBox="1"/>
          <p:nvPr/>
        </p:nvSpPr>
        <p:spPr>
          <a:xfrm>
            <a:off x="1835696" y="4299942"/>
            <a:ext cx="4896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Tout-en-un Physique PC/PC* </a:t>
            </a:r>
            <a:r>
              <a:rPr lang="fr-FR" dirty="0" err="1" smtClean="0"/>
              <a:t>Dunod</a:t>
            </a:r>
            <a:r>
              <a:rPr lang="fr-FR" dirty="0" smtClean="0"/>
              <a:t> 2016</a:t>
            </a:r>
            <a:endParaRPr lang="fr-FR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Exemple de la molécule d’ammoniaque – Double puits</a:t>
            </a:r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="" xmlns:a16="http://schemas.microsoft.com/office/drawing/2014/main" id="{148F1BB7-2E81-43E0-9763-231454857075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23528" y="1635646"/>
            <a:ext cx="3642517" cy="2498678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="" xmlns:a16="http://schemas.microsoft.com/office/drawing/2014/main" id="{D054C060-C907-4D9B-84D6-3A6FE218BC3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/>
          <a:srcRect b="22393"/>
          <a:stretch/>
        </p:blipFill>
        <p:spPr>
          <a:xfrm>
            <a:off x="4499992" y="2211710"/>
            <a:ext cx="3889081" cy="1855903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3419872" y="4515966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Source inconnue</a:t>
            </a:r>
            <a:endParaRPr lang="fr-FR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Expérience de Stern et Gerlach – Dispositif expérimental</a:t>
            </a:r>
            <a:endParaRPr lang="fr-FR" dirty="0"/>
          </a:p>
        </p:txBody>
      </p:sp>
      <p:pic>
        <p:nvPicPr>
          <p:cNvPr id="5" name="Espace réservé du contenu 8">
            <a:extLst>
              <a:ext uri="{FF2B5EF4-FFF2-40B4-BE49-F238E27FC236}">
                <a16:creationId xmlns="" xmlns:a16="http://schemas.microsoft.com/office/drawing/2014/main" id="{531AAC0B-EE9F-41D9-B622-C6AD2D9E3A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1334253"/>
            <a:ext cx="6192688" cy="3402786"/>
          </a:xfrm>
        </p:spPr>
      </p:pic>
      <p:sp>
        <p:nvSpPr>
          <p:cNvPr id="6" name="Rectangle 5"/>
          <p:cNvSpPr/>
          <p:nvPr/>
        </p:nvSpPr>
        <p:spPr>
          <a:xfrm>
            <a:off x="4572000" y="4587974"/>
            <a:ext cx="28808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i="1" dirty="0" smtClean="0"/>
              <a:t>Notes de cours de J. </a:t>
            </a:r>
            <a:r>
              <a:rPr lang="fr-FR" i="1" dirty="0" err="1" smtClean="0"/>
              <a:t>Dalibard</a:t>
            </a:r>
            <a:endParaRPr lang="fr-FR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Expérience de Stern et Gerlach - Observations</a:t>
            </a:r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="" xmlns:a16="http://schemas.microsoft.com/office/drawing/2014/main" id="{8BF5AA22-BCE0-47DC-9962-EE625C55A1F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2067694"/>
            <a:ext cx="3148303" cy="1885294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="" xmlns:a16="http://schemas.microsoft.com/office/drawing/2014/main" id="{C568EF14-5476-461B-8F29-4A0338E931E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16" y="1779662"/>
            <a:ext cx="4051770" cy="2429218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="" xmlns:a16="http://schemas.microsoft.com/office/drawing/2014/main" id="{FDB64257-B6E7-49BB-9A43-415A69EAF0D6}"/>
              </a:ext>
            </a:extLst>
          </p:cNvPr>
          <p:cNvSpPr txBox="1"/>
          <p:nvPr/>
        </p:nvSpPr>
        <p:spPr>
          <a:xfrm>
            <a:off x="467544" y="1347614"/>
            <a:ext cx="34310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/>
              <a:t>Signal attendu classiquement :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="" xmlns:a16="http://schemas.microsoft.com/office/drawing/2014/main" id="{483B40E3-A290-4644-9420-D94BF6BE8CE3}"/>
              </a:ext>
            </a:extLst>
          </p:cNvPr>
          <p:cNvSpPr txBox="1"/>
          <p:nvPr/>
        </p:nvSpPr>
        <p:spPr>
          <a:xfrm>
            <a:off x="5590050" y="1403008"/>
            <a:ext cx="24183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/>
              <a:t>Signal expérimental :</a:t>
            </a:r>
          </a:p>
        </p:txBody>
      </p:sp>
      <p:sp>
        <p:nvSpPr>
          <p:cNvPr id="8" name="Rectangle 7"/>
          <p:cNvSpPr/>
          <p:nvPr/>
        </p:nvSpPr>
        <p:spPr>
          <a:xfrm>
            <a:off x="1763688" y="4371950"/>
            <a:ext cx="28808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i="1" dirty="0" smtClean="0"/>
              <a:t>Notes de cours de J. </a:t>
            </a:r>
            <a:r>
              <a:rPr lang="fr-FR" i="1" dirty="0" err="1" smtClean="0"/>
              <a:t>Dalibard</a:t>
            </a:r>
            <a:endParaRPr lang="fr-FR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Niveaux d’énergie pour un système à deux niveaux</a:t>
            </a:r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="" xmlns:a16="http://schemas.microsoft.com/office/drawing/2014/main" id="{3A1A3EBE-0F3F-44A1-80F6-D93D03BD0A8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/>
          <a:srcRect l="4385"/>
          <a:stretch/>
        </p:blipFill>
        <p:spPr>
          <a:xfrm>
            <a:off x="2411760" y="1419622"/>
            <a:ext cx="3417271" cy="3208767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2195736" y="4371950"/>
            <a:ext cx="5256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Tout-en-un Physique PC/PC* M-N Sanz </a:t>
            </a:r>
            <a:r>
              <a:rPr lang="fr-FR" dirty="0" err="1" smtClean="0"/>
              <a:t>Dunod</a:t>
            </a:r>
            <a:r>
              <a:rPr lang="fr-FR" dirty="0" smtClean="0"/>
              <a:t> 2014</a:t>
            </a:r>
            <a:endParaRPr lang="fr-FR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Niveaux d’énergie de l’atome d’H</a:t>
            </a:r>
            <a:endParaRPr lang="fr-FR" dirty="0"/>
          </a:p>
        </p:txBody>
      </p:sp>
      <p:pic>
        <p:nvPicPr>
          <p:cNvPr id="4" name="Picture 2" descr="RÃ©sultat de recherche d'images pour &quot;niveaux d'Ã©nergie de l'hydrogÃ¨ne&quot;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1347614"/>
            <a:ext cx="4319095" cy="344821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oneTexte 4"/>
          <p:cNvSpPr txBox="1"/>
          <p:nvPr/>
        </p:nvSpPr>
        <p:spPr>
          <a:xfrm>
            <a:off x="7020272" y="4227934"/>
            <a:ext cx="187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Source inconnue</a:t>
            </a:r>
            <a:endParaRPr lang="fr-FR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Montage expérimental effet photoélectrique</a:t>
            </a:r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="" xmlns:a16="http://schemas.microsoft.com/office/drawing/2014/main" id="{D2BFC305-2962-4A13-B876-083A1B9BA23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53967" y="1103748"/>
            <a:ext cx="2448051" cy="3547854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="" xmlns:a16="http://schemas.microsoft.com/office/drawing/2014/main" id="{B57E34DA-5C26-4DC9-9EE3-53241B7E2A1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2120" y="1923678"/>
            <a:ext cx="3203849" cy="1948367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1979712" y="4461960"/>
            <a:ext cx="5616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Source inconnue</a:t>
            </a:r>
            <a:endParaRPr lang="fr-FR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Vecteurs propres</a:t>
            </a:r>
            <a:endParaRPr lang="fr-FR" dirty="0"/>
          </a:p>
        </p:txBody>
      </p:sp>
      <p:sp>
        <p:nvSpPr>
          <p:cNvPr id="6" name="ZoneTexte 5">
            <a:extLst>
              <a:ext uri="{FF2B5EF4-FFF2-40B4-BE49-F238E27FC236}">
                <a16:creationId xmlns:mc="http://schemas.openxmlformats.org/markup-compatibility/2006" xmlns:a14="http://schemas.microsoft.com/office/drawing/2010/main" xmlns="" xmlns:a16="http://schemas.microsoft.com/office/drawing/2014/main" id="{A0DC7ACA-0DF7-4E01-A762-8D66553900FC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1097280" y="1475961"/>
            <a:ext cx="7736733" cy="3463833"/>
          </a:xfrm>
          <a:prstGeom prst="rect">
            <a:avLst/>
          </a:prstGeom>
          <a:blipFill>
            <a:blip r:embed="rId2" cstate="print"/>
            <a:stretch>
              <a:fillRect l="-2364" t="-1937"/>
            </a:stretch>
          </a:blipFill>
        </p:spPr>
        <p:txBody>
          <a:bodyPr/>
          <a:lstStyle/>
          <a:p>
            <a:r>
              <a:rPr lang="fr-FR">
                <a:noFill/>
              </a:rPr>
              <a:t> 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Aspect dynamique d’un système à deux niveaux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6" y="1419622"/>
            <a:ext cx="5549183" cy="321937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475656" y="4659982"/>
            <a:ext cx="5958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smtClean="0"/>
              <a:t>Mécanique quantique, Cohen-</a:t>
            </a:r>
            <a:r>
              <a:rPr lang="fr-FR" dirty="0" err="1" smtClean="0"/>
              <a:t>Tannoudji</a:t>
            </a:r>
            <a:r>
              <a:rPr lang="fr-FR" dirty="0" smtClean="0"/>
              <a:t>, tome 1, 1973</a:t>
            </a:r>
            <a:endParaRPr lang="fr-FR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Evolution temporelle sous l’effet d’un couplage extérieur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1203598"/>
            <a:ext cx="4515886" cy="312783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27584" y="4497169"/>
            <a:ext cx="73448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smtClean="0"/>
              <a:t>Basdevant JL et </a:t>
            </a:r>
            <a:r>
              <a:rPr lang="fr-FR" dirty="0" err="1" smtClean="0"/>
              <a:t>Dalibard</a:t>
            </a:r>
            <a:r>
              <a:rPr lang="fr-FR" dirty="0" smtClean="0"/>
              <a:t> J, Mécanique quantique, édition de l’école polytechnique 2002</a:t>
            </a:r>
            <a:endParaRPr lang="fr-FR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3200" dirty="0" smtClean="0"/>
              <a:t>Evolution temporelle sous l’effet d’un couplage extérieur - Calculs</a:t>
            </a:r>
            <a:endParaRPr lang="fr-FR" sz="3200" dirty="0"/>
          </a:p>
        </p:txBody>
      </p:sp>
      <p:pic>
        <p:nvPicPr>
          <p:cNvPr id="5" name="Image 4">
            <a:extLst>
              <a:ext uri="{FF2B5EF4-FFF2-40B4-BE49-F238E27FC236}">
                <a16:creationId xmlns="" xmlns:a16="http://schemas.microsoft.com/office/drawing/2014/main" id="{98B0A89F-832E-4465-ADBA-E3E215D6CE3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/>
          <a:srcRect t="31667" r="2750"/>
          <a:stretch/>
        </p:blipFill>
        <p:spPr>
          <a:xfrm>
            <a:off x="2843808" y="4227934"/>
            <a:ext cx="3055845" cy="463426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="" xmlns:a16="http://schemas.microsoft.com/office/drawing/2014/main" id="{B1A6D806-00B2-4E70-A25A-FA93D11C66A3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660232" y="4155926"/>
            <a:ext cx="1815250" cy="535433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="" xmlns:a16="http://schemas.microsoft.com/office/drawing/2014/main" id="{C4F65CA7-4142-46C8-9864-0748257298BB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123728" y="1707654"/>
            <a:ext cx="3622629" cy="932502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="" xmlns:a16="http://schemas.microsoft.com/office/drawing/2014/main" id="{2964F86A-A4D1-47A2-9C11-5C74426A5E73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483768" y="1203598"/>
            <a:ext cx="3933463" cy="378652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="" xmlns:a16="http://schemas.microsoft.com/office/drawing/2014/main" id="{4CE302C2-AD66-444B-AFC1-4D5FF0D6E7FA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051720" y="2859782"/>
            <a:ext cx="3594372" cy="440819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="" xmlns:a16="http://schemas.microsoft.com/office/drawing/2014/main" id="{6EF2275F-FE2F-4848-BD0C-9222168E0914}"/>
              </a:ext>
            </a:extLst>
          </p:cNvPr>
          <p:cNvSpPr txBox="1"/>
          <p:nvPr/>
        </p:nvSpPr>
        <p:spPr>
          <a:xfrm>
            <a:off x="395536" y="1131590"/>
            <a:ext cx="480332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En posant : </a:t>
            </a:r>
          </a:p>
          <a:p>
            <a:endParaRPr lang="fr-FR" dirty="0"/>
          </a:p>
          <a:p>
            <a:r>
              <a:rPr lang="fr-FR" dirty="0"/>
              <a:t>On obtient : 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 smtClean="0"/>
              <a:t>Avec </a:t>
            </a:r>
            <a:r>
              <a:rPr lang="fr-FR" dirty="0"/>
              <a:t>: 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Probabilité de de la désexcitation du niveau antisymétrie à symétrique  :</a:t>
            </a:r>
          </a:p>
        </p:txBody>
      </p:sp>
      <p:sp>
        <p:nvSpPr>
          <p:cNvPr id="11" name="ZoneTexte 10"/>
          <p:cNvSpPr txBox="1"/>
          <p:nvPr/>
        </p:nvSpPr>
        <p:spPr>
          <a:xfrm>
            <a:off x="7380312" y="1995686"/>
            <a:ext cx="15121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Calculs d’Alexandra</a:t>
            </a:r>
            <a:endParaRPr lang="fr-FR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Evolution temporelle sous l’effet d’un couplage extérieur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203598"/>
            <a:ext cx="7488832" cy="330768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23528" y="4587974"/>
            <a:ext cx="85689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smtClean="0"/>
              <a:t>Basdevant JL et </a:t>
            </a:r>
            <a:r>
              <a:rPr lang="fr-FR" dirty="0" err="1" smtClean="0"/>
              <a:t>Dalibard</a:t>
            </a:r>
            <a:r>
              <a:rPr lang="fr-FR" dirty="0" smtClean="0"/>
              <a:t> J, </a:t>
            </a:r>
            <a:r>
              <a:rPr lang="fr-FR" dirty="0" err="1" smtClean="0"/>
              <a:t>Mecanique</a:t>
            </a:r>
            <a:r>
              <a:rPr lang="fr-FR" dirty="0" smtClean="0"/>
              <a:t> quantique, édition de l’école polytechnique 2002</a:t>
            </a:r>
            <a:endParaRPr lang="fr-FR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Principe du MASER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1275606"/>
            <a:ext cx="6859096" cy="3187348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CA4D819B-5F58-4619-9172-A570806AE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Oscillations de Rabi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="" xmlns:a16="http://schemas.microsoft.com/office/drawing/2014/main" id="{0E02A271-4D75-4FB9-8597-08F52DF421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D6E76-DF7C-4A50-AE58-1A21BF200154}" type="slidenum">
              <a:rPr lang="fr-FR" smtClean="0"/>
              <a:pPr/>
              <a:t>46</a:t>
            </a:fld>
            <a:endParaRPr lang="fr-FR"/>
          </a:p>
        </p:txBody>
      </p:sp>
      <mc:AlternateContent xmlns:mc="http://schemas.openxmlformats.org/markup-compatibility/2006">
        <mc:Choice xmlns="" xmlns:a14="http://schemas.microsoft.com/office/drawing/2010/main" Requires="a14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2B3088D0-1A8B-45E5-AE66-6C8475A6512A}"/>
                  </a:ext>
                </a:extLst>
              </p:cNvPr>
              <p:cNvSpPr txBox="1"/>
              <p:nvPr/>
            </p:nvSpPr>
            <p:spPr>
              <a:xfrm>
                <a:off x="381662" y="1490008"/>
                <a:ext cx="2641364" cy="193899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sz="2000" b="1" u="sng" dirty="0">
                    <a:solidFill>
                      <a:schemeClr val="accent5">
                        <a:lumMod val="50000"/>
                      </a:schemeClr>
                    </a:solidFill>
                  </a:rPr>
                  <a:t>Hamiltonien initial</a:t>
                </a:r>
                <a:r>
                  <a:rPr lang="fr-FR" sz="2000" b="1" dirty="0">
                    <a:solidFill>
                      <a:schemeClr val="accent5">
                        <a:lumMod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000" b="1" i="1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b="1" i="1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fr-FR" sz="2000" b="1" i="1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endParaRPr lang="fr-FR" sz="2000" b="1" dirty="0">
                  <a:solidFill>
                    <a:schemeClr val="accent5">
                      <a:lumMod val="50000"/>
                    </a:schemeClr>
                  </a:solidFill>
                </a:endParaRPr>
              </a:p>
              <a:p>
                <a:endParaRPr lang="fr-FR" sz="2000" dirty="0"/>
              </a:p>
              <a:p>
                <a:r>
                  <a:rPr lang="fr-FR" sz="2000" dirty="0"/>
                  <a:t>États propres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"/>
                        <m:ctrlPr>
                          <a:rPr lang="fr-FR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fr-FR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fr-FR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2000" i="1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</m:e>
                              <m:sub>
                                <m:r>
                                  <a:rPr lang="fr-FR" sz="20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begChr m:val="|"/>
                        <m:endChr m:val=""/>
                        <m:ctrlPr>
                          <a:rPr lang="fr-FR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fr-FR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fr-FR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2000" i="1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</m:e>
                              <m:sub>
                                <m:r>
                                  <a:rPr lang="fr-FR" sz="2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fr-FR" sz="2000" dirty="0"/>
              </a:p>
              <a:p>
                <a:endParaRPr lang="fr-FR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begChr m:val="|"/>
                          <m:endChr m:val=""/>
                          <m:ctrlPr>
                            <a:rPr lang="fr-FR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fr-FR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fr-F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2000" b="0" i="1" smtClean="0">
                                      <a:latin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fr-FR" sz="20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begChr m:val="|"/>
                          <m:endChr m:val=""/>
                          <m:ctrlPr>
                            <a:rPr lang="fr-FR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fr-FR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fr-FR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2000" i="1">
                                      <a:latin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fr-FR" sz="20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fr-FR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fr-FR" sz="20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begChr m:val="|"/>
                          <m:endChr m:val=""/>
                          <m:ctrlPr>
                            <a:rPr lang="fr-FR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fr-FR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fr-FR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2000" i="1">
                                      <a:latin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fr-FR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fr-FR" sz="20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begChr m:val="|"/>
                          <m:endChr m:val=""/>
                          <m:ctrlPr>
                            <a:rPr lang="fr-FR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fr-FR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fr-FR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2000" i="1">
                                      <a:latin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fr-FR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fr-FR" sz="2000" dirty="0"/>
              </a:p>
            </p:txBody>
          </p:sp>
        </mc:Choice>
        <mc:Fallback>
          <p:sp>
            <p:nvSpPr>
              <p:cNvPr id="5" name="ZoneTexte 4">
                <a:extLst>
                  <a:ext uri="{FF2B5EF4-FFF2-40B4-BE49-F238E27FC236}">
                    <a16:creationId xmlns:a14="http://schemas.microsoft.com/office/drawing/2010/main" xmlns="" xmlns:a16="http://schemas.microsoft.com/office/drawing/2014/main" id="{2B3088D0-1A8B-45E5-AE66-6C8475A651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247" y="1117506"/>
                <a:ext cx="1981023" cy="1454244"/>
              </a:xfrm>
              <a:prstGeom prst="rect">
                <a:avLst/>
              </a:prstGeom>
              <a:blipFill>
                <a:blip r:embed="rId2" cstate="print"/>
                <a:stretch>
                  <a:fillRect l="-2294" t="-1242" r="-18578" b="-35714"/>
                </a:stretch>
              </a:blip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txBody>
              <a:bodyPr lIns="68580" tIns="34290" rIns="68580" bIns="34290"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="" xmlns:a14="http://schemas.microsoft.com/office/drawing/2010/main" Requires="a14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69B0075D-AB1F-4CED-A12B-92C4E597B0FA}"/>
                  </a:ext>
                </a:extLst>
              </p:cNvPr>
              <p:cNvSpPr txBox="1"/>
              <p:nvPr/>
            </p:nvSpPr>
            <p:spPr>
              <a:xfrm>
                <a:off x="7813218" y="1490008"/>
                <a:ext cx="3997120" cy="1938992"/>
              </a:xfrm>
              <a:prstGeom prst="rect">
                <a:avLst/>
              </a:prstGeom>
              <a:solidFill>
                <a:srgbClr val="CCDDEA">
                  <a:alpha val="40000"/>
                </a:srgbClr>
              </a:solidFill>
              <a:ln w="19050">
                <a:solidFill>
                  <a:schemeClr val="bg2">
                    <a:lumMod val="50000"/>
                  </a:schemeClr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sz="2000" b="1" u="sng" dirty="0">
                    <a:solidFill>
                      <a:schemeClr val="bg2">
                        <a:lumMod val="50000"/>
                      </a:schemeClr>
                    </a:solidFill>
                  </a:rPr>
                  <a:t>Hamiltonien perturbé</a:t>
                </a:r>
                <a:r>
                  <a:rPr lang="fr-FR" sz="2000" b="1" dirty="0">
                    <a:solidFill>
                      <a:schemeClr val="bg2">
                        <a:lumMod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fr-FR" sz="2000" b="1" i="1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𝑯</m:t>
                    </m:r>
                    <m:r>
                      <a:rPr lang="fr-FR" sz="2000" b="1" i="1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FR" sz="2000" b="1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b="1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fr-FR" sz="2000" b="1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fr-FR" sz="2000" b="1" i="1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fr-FR" sz="2000" b="1" i="1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𝑾</m:t>
                    </m:r>
                  </m:oMath>
                </a14:m>
                <a:endParaRPr lang="fr-FR" sz="2000" b="1" dirty="0">
                  <a:solidFill>
                    <a:schemeClr val="bg2">
                      <a:lumMod val="50000"/>
                    </a:schemeClr>
                  </a:solidFill>
                </a:endParaRPr>
              </a:p>
              <a:p>
                <a:endParaRPr lang="fr-FR" sz="2000" dirty="0"/>
              </a:p>
              <a:p>
                <a:r>
                  <a:rPr lang="fr-FR" sz="2000" dirty="0"/>
                  <a:t>États propres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"/>
                        <m:ctrlPr>
                          <a:rPr lang="fr-FR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fr-FR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fr-FR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2000" b="0" i="1" smtClean="0">
                                    <a:latin typeface="Cambria Math" panose="02040503050406030204" pitchFamily="18" charset="0"/>
                                  </a:rPr>
                                  <m:t>𝜓</m:t>
                                </m:r>
                              </m:e>
                              <m:sub>
                                <m:r>
                                  <a:rPr lang="fr-FR" sz="20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begChr m:val="|"/>
                        <m:endChr m:val=""/>
                        <m:ctrlPr>
                          <a:rPr lang="fr-FR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fr-FR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fr-FR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2000" b="0" i="1" smtClean="0">
                                    <a:latin typeface="Cambria Math" panose="02040503050406030204" pitchFamily="18" charset="0"/>
                                  </a:rPr>
                                  <m:t>𝜓</m:t>
                                </m:r>
                              </m:e>
                              <m:sub>
                                <m:r>
                                  <a:rPr lang="fr-FR" sz="2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fr-FR" sz="2000" dirty="0"/>
              </a:p>
              <a:p>
                <a:endParaRPr lang="fr-FR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begChr m:val="|"/>
                          <m:endChr m:val=""/>
                          <m:ctrlPr>
                            <a:rPr lang="fr-FR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fr-FR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fr-FR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2000" i="1">
                                      <a:latin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b>
                                  <m:r>
                                    <a:rPr lang="fr-FR" sz="20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  <m:d>
                        <m:dPr>
                          <m:begChr m:val="|"/>
                          <m:endChr m:val=""/>
                          <m:ctrlPr>
                            <a:rPr lang="fr-FR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fr-FR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fr-FR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2000" i="1">
                                      <a:latin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b>
                                  <m:r>
                                    <a:rPr lang="fr-FR" sz="20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fr-FR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begChr m:val="|"/>
                          <m:endChr m:val=""/>
                          <m:ctrlPr>
                            <a:rPr lang="fr-FR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fr-FR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fr-FR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2000" i="1">
                                      <a:latin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b>
                                  <m:r>
                                    <a:rPr lang="fr-FR" sz="20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fr-FR" sz="20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b>
                      </m:sSub>
                      <m:d>
                        <m:dPr>
                          <m:begChr m:val="|"/>
                          <m:endChr m:val=""/>
                          <m:ctrlPr>
                            <a:rPr lang="fr-FR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fr-FR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fr-FR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2000" i="1">
                                      <a:latin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b>
                                  <m:r>
                                    <a:rPr lang="fr-FR" sz="20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fr-FR" sz="2000" dirty="0"/>
              </a:p>
            </p:txBody>
          </p:sp>
        </mc:Choice>
        <mc:Fallback>
          <p:sp>
            <p:nvSpPr>
              <p:cNvPr id="6" name="ZoneTexte 5">
                <a:extLst>
                  <a:ext uri="{FF2B5EF4-FFF2-40B4-BE49-F238E27FC236}">
                    <a16:creationId xmlns:a14="http://schemas.microsoft.com/office/drawing/2010/main" xmlns="" xmlns:a16="http://schemas.microsoft.com/office/drawing/2014/main" id="{69B0075D-AB1F-4CED-A12B-92C4E597B0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9914" y="1117506"/>
                <a:ext cx="2997840" cy="1454244"/>
              </a:xfrm>
              <a:prstGeom prst="rect">
                <a:avLst/>
              </a:prstGeom>
              <a:blipFill>
                <a:blip r:embed="rId3" cstate="print"/>
                <a:stretch>
                  <a:fillRect l="-1520" t="-1242" b="-35714"/>
                </a:stretch>
              </a:blipFill>
              <a:ln w="19050">
                <a:solidFill>
                  <a:schemeClr val="bg2">
                    <a:lumMod val="50000"/>
                  </a:schemeClr>
                </a:solidFill>
              </a:ln>
            </p:spPr>
            <p:txBody>
              <a:bodyPr lIns="68580" tIns="34290" rIns="68580" bIns="34290"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="" xmlns:a14="http://schemas.microsoft.com/office/drawing/2010/main"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882A7602-5D39-4FAA-9667-88C74F81D15B}"/>
                  </a:ext>
                </a:extLst>
              </p:cNvPr>
              <p:cNvSpPr/>
              <p:nvPr/>
            </p:nvSpPr>
            <p:spPr>
              <a:xfrm>
                <a:off x="1097279" y="3646384"/>
                <a:ext cx="9845703" cy="236180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fr-FR" sz="2000" dirty="0"/>
                  <a:t>État initial :	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"/>
                        <m:ctrlPr>
                          <a:rPr lang="fr-FR" sz="2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fr-FR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2000" b="0" i="1" smtClean="0">
                                <a:latin typeface="Cambria Math" panose="02040503050406030204" pitchFamily="18" charset="0"/>
                              </a:rPr>
                              <m:t>𝜓</m:t>
                            </m:r>
                            <m:d>
                              <m:dPr>
                                <m:ctrlPr>
                                  <a:rPr lang="fr-FR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fr-FR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d>
                          </m:e>
                        </m:d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</m:e>
                    </m:d>
                  </m:oMath>
                </a14:m>
                <a:r>
                  <a:rPr lang="fr-FR" sz="20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"/>
                        <m:ctrlPr>
                          <a:rPr lang="fr-FR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fr-FR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fr-FR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2000" i="1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</m:e>
                              <m:sub>
                                <m:r>
                                  <a:rPr lang="fr-FR" sz="20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fr-FR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f>
                          <m:fPr>
                            <m:ctrlPr>
                              <a:rPr lang="fr-FR" sz="2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fr-FR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fr-FR" sz="2000" b="0" i="1" smtClean="0">
                                <a:latin typeface="Cambria Math" panose="02040503050406030204" pitchFamily="18" charset="0"/>
                              </a:rPr>
                              <m:t>𝜑</m:t>
                            </m:r>
                          </m:num>
                          <m:den>
                            <m:r>
                              <a:rPr lang="fr-FR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fr-FR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fr-FR" sz="20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fr-FR" sz="200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f>
                              <m:fPr>
                                <m:ctrlPr>
                                  <a:rPr lang="fr-FR" sz="2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fr-FR" sz="2000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num>
                              <m:den>
                                <m:r>
                                  <a:rPr lang="fr-FR" sz="20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func>
                        <m:d>
                          <m:dPr>
                            <m:begChr m:val="|"/>
                            <m:endChr m:val=""/>
                            <m:ctrlPr>
                              <a:rPr lang="fr-FR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"/>
                                <m:endChr m:val="⟩"/>
                                <m:ctrlPr>
                                  <a:rPr lang="fr-FR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fr-FR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2000" i="1" smtClean="0">
                                        <a:latin typeface="Cambria Math" panose="02040503050406030204" pitchFamily="18" charset="0"/>
                                      </a:rPr>
                                      <m:t>𝜓</m:t>
                                    </m:r>
                                  </m:e>
                                  <m:sub>
                                    <m:r>
                                      <a:rPr lang="fr-FR" sz="2000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unc>
                          <m:funcPr>
                            <m:ctrlPr>
                              <a:rPr lang="fr-FR" sz="20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fr-FR" sz="200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f>
                              <m:fPr>
                                <m:ctrlPr>
                                  <a:rPr lang="fr-FR" sz="2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fr-FR" sz="2000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num>
                              <m:den>
                                <m:r>
                                  <a:rPr lang="fr-FR" sz="20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func>
                        <m:d>
                          <m:dPr>
                            <m:begChr m:val="|"/>
                            <m:endChr m:val=""/>
                            <m:ctrlPr>
                              <a:rPr lang="fr-FR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"/>
                                <m:endChr m:val="⟩"/>
                                <m:ctrlPr>
                                  <a:rPr lang="fr-FR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fr-FR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2000" i="1">
                                        <a:latin typeface="Cambria Math" panose="02040503050406030204" pitchFamily="18" charset="0"/>
                                      </a:rPr>
                                      <m:t>𝜓</m:t>
                                    </m:r>
                                  </m:e>
                                  <m:sub>
                                    <m:r>
                                      <a:rPr lang="fr-FR" sz="20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</m:d>
                  </m:oMath>
                </a14:m>
                <a:endParaRPr lang="fr-FR" sz="2000" dirty="0"/>
              </a:p>
              <a:p>
                <a:endParaRPr lang="fr-FR" sz="2000" dirty="0"/>
              </a:p>
              <a:p>
                <a:r>
                  <a:rPr lang="fr-FR" sz="2000" b="1" dirty="0"/>
                  <a:t>Probabilité de transition de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"/>
                        <m:ctrlPr>
                          <a:rPr lang="fr-FR" sz="20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fr-FR" sz="20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fr-FR" sz="20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2000" b="1" i="1">
                                    <a:latin typeface="Cambria Math" panose="02040503050406030204" pitchFamily="18" charset="0"/>
                                  </a:rPr>
                                  <m:t>𝝋</m:t>
                                </m:r>
                              </m:e>
                              <m:sub>
                                <m:r>
                                  <a:rPr lang="fr-FR" sz="2000" b="1" i="1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fr-FR" sz="2000" b="1" dirty="0"/>
                  <a:t> à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"/>
                        <m:ctrlPr>
                          <a:rPr lang="fr-FR" sz="20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fr-FR" sz="20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fr-FR" sz="20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2000" b="1" i="1">
                                    <a:latin typeface="Cambria Math" panose="02040503050406030204" pitchFamily="18" charset="0"/>
                                  </a:rPr>
                                  <m:t>𝝋</m:t>
                                </m:r>
                              </m:e>
                              <m:sub>
                                <m:r>
                                  <a:rPr lang="fr-FR" sz="2000" b="1" i="1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fr-FR" sz="2000" b="1" dirty="0"/>
                  <a:t> :</a:t>
                </a:r>
              </a:p>
              <a:p>
                <a:endParaRPr lang="fr-FR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rderBox>
                        <m:borderBoxPr>
                          <m:ctrlP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borderBoxPr>
                        <m:e>
                          <m:sSub>
                            <m:sSubPr>
                              <m:ctrlPr>
                                <a:rPr lang="fr-F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𝒫</m:t>
                              </m:r>
                            </m:e>
                            <m:sub>
                              <m:r>
                                <a:rPr lang="fr-F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1→2</m:t>
                              </m:r>
                            </m:sub>
                          </m:sSub>
                          <m:d>
                            <m:dPr>
                              <m:ctrlPr>
                                <a:rPr lang="fr-F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fr-F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fr-F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fr-FR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⟨"/>
                                      <m:endChr m:val="⟩"/>
                                      <m:ctrlPr>
                                        <a:rPr lang="fr-FR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fr-FR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FR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fr-FR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𝜓</m:t>
                                      </m:r>
                                      <m:d>
                                        <m:dPr>
                                          <m:ctrlPr>
                                            <a:rPr lang="fr-FR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fr-FR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fr-F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fr-F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func>
                            <m:funcPr>
                              <m:ctrlPr>
                                <a:rPr lang="fr-F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p>
                                <m:sSupPr>
                                  <m:ctrlPr>
                                    <a:rPr lang="fr-FR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fr-FR" sz="20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sin</m:t>
                                  </m:r>
                                </m:e>
                                <m:sup>
                                  <m:r>
                                    <a:rPr lang="fr-FR" sz="20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fName>
                            <m:e>
                              <m:r>
                                <a:rPr lang="fr-F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  <m:func>
                            <m:funcPr>
                              <m:ctrlPr>
                                <a:rPr lang="fr-F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p>
                                <m:sSupPr>
                                  <m:ctrlPr>
                                    <a:rPr lang="fr-FR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fr-FR" sz="20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sin</m:t>
                                  </m:r>
                                </m:e>
                                <m:sup>
                                  <m:r>
                                    <a:rPr lang="fr-FR" sz="20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fName>
                            <m:e>
                              <m:d>
                                <m:dPr>
                                  <m:ctrlPr>
                                    <a:rPr lang="fr-FR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fr-FR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fr-FR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FR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𝐸</m:t>
                                          </m:r>
                                        </m:e>
                                        <m:sub>
                                          <m:r>
                                            <a:rPr lang="fr-FR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</m:sub>
                                      </m:sSub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fr-FR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FR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𝐸</m:t>
                                          </m:r>
                                        </m:e>
                                        <m:sub>
                                          <m:r>
                                            <a:rPr lang="fr-FR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ℏ</m:t>
                                      </m:r>
                                    </m:den>
                                  </m:f>
                                  <m:r>
                                    <a:rPr lang="fr-FR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func>
                        </m:e>
                      </m:borderBox>
                    </m:oMath>
                  </m:oMathPara>
                </a14:m>
                <a:endParaRPr lang="fr-FR" sz="2000" dirty="0"/>
              </a:p>
            </p:txBody>
          </p:sp>
        </mc:Choice>
        <mc:Fallback>
          <p:sp>
            <p:nvSpPr>
              <p:cNvPr id="3" name="Rectangle 2">
                <a:extLst>
                  <a:ext uri="{FF2B5EF4-FFF2-40B4-BE49-F238E27FC236}">
                    <a16:creationId xmlns:a14="http://schemas.microsoft.com/office/drawing/2010/main" xmlns="" xmlns:a16="http://schemas.microsoft.com/office/drawing/2014/main" id="{882A7602-5D39-4FAA-9667-88C74F81D1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960" y="2734788"/>
                <a:ext cx="7384277" cy="1771350"/>
              </a:xfrm>
              <a:prstGeom prst="rect">
                <a:avLst/>
              </a:prstGeom>
              <a:blipFill>
                <a:blip r:embed="rId4" cstate="print"/>
                <a:stretch>
                  <a:fillRect l="-619"/>
                </a:stretch>
              </a:blipFill>
            </p:spPr>
            <p:txBody>
              <a:bodyPr lIns="68580" tIns="34290" rIns="68580" bIns="34290"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="" xmlns:a14="http://schemas.microsoft.com/office/drawing/2010/main"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654866D-29F8-49B0-A44D-EFB2D2798AF6}"/>
                  </a:ext>
                </a:extLst>
              </p:cNvPr>
              <p:cNvSpPr/>
              <p:nvPr/>
            </p:nvSpPr>
            <p:spPr>
              <a:xfrm>
                <a:off x="3194853" y="1899217"/>
                <a:ext cx="4446538" cy="134088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d>
                                <m:dPr>
                                  <m:begChr m:val="|"/>
                                  <m:endChr m:val=""/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"/>
                                      <m:endChr m:val="⟩"/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  <m:t>𝜓</m:t>
                                          </m:r>
                                        </m:e>
                                        <m:sub>
                                          <m: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unc>
                                <m:func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fr-FR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num>
                                    <m:den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func>
                              <m:sSup>
                                <m:sSup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num>
                                    <m:den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sup>
                              </m:sSup>
                              <m:d>
                                <m:dPr>
                                  <m:begChr m:val="|"/>
                                  <m:endChr m:val=""/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"/>
                                      <m:endChr m:val="⟩"/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+ </m:t>
                              </m:r>
                              <m:func>
                                <m:func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fr-FR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num>
                                    <m:den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func>
                              <m:sSup>
                                <m:sSup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num>
                                    <m:den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sup>
                              </m:sSup>
                              <m:d>
                                <m:dPr>
                                  <m:begChr m:val="|"/>
                                  <m:endChr m:val=""/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"/>
                                      <m:endChr m:val="⟩"/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  <m:e>
                              <m:d>
                                <m:dPr>
                                  <m:begChr m:val="|"/>
                                  <m:endChr m:val=""/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"/>
                                      <m:endChr m:val="⟩"/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  <m:t>𝜓</m:t>
                                          </m:r>
                                        </m:e>
                                        <m:sub>
                                          <m:r>
                                            <a:rPr lang="fr-FR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fr-FR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num>
                                    <m:den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func>
                              <m:sSup>
                                <m:sSup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num>
                                    <m:den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sup>
                              </m:sSup>
                              <m:d>
                                <m:dPr>
                                  <m:begChr m:val="|"/>
                                  <m:endChr m:val=""/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"/>
                                      <m:endChr m:val="⟩"/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+ </m:t>
                              </m:r>
                              <m:func>
                                <m:func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fr-FR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num>
                                    <m:den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func>
                              <m:sSup>
                                <m:sSup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num>
                                    <m:den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sup>
                              </m:sSup>
                              <m:d>
                                <m:dPr>
                                  <m:begChr m:val="|"/>
                                  <m:endChr m:val=""/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"/>
                                      <m:endChr m:val="⟩"/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eqArr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8" name="Rectangle 7">
                <a:extLst>
                  <a:ext uri="{FF2B5EF4-FFF2-40B4-BE49-F238E27FC236}">
                    <a16:creationId xmlns:a14="http://schemas.microsoft.com/office/drawing/2010/main" xmlns="" xmlns:a16="http://schemas.microsoft.com/office/drawing/2014/main" id="{D654866D-29F8-49B0-A44D-EFB2D2798A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6140" y="1424413"/>
                <a:ext cx="3334904" cy="1005660"/>
              </a:xfrm>
              <a:prstGeom prst="rect">
                <a:avLst/>
              </a:prstGeom>
              <a:blipFill>
                <a:blip r:embed="rId5" cstate="print"/>
                <a:stretch>
                  <a:fillRect/>
                </a:stretch>
              </a:blipFill>
            </p:spPr>
            <p:txBody>
              <a:bodyPr lIns="68580" tIns="34290" rIns="68580" bIns="34290"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ZoneTexte 8"/>
          <p:cNvSpPr txBox="1"/>
          <p:nvPr/>
        </p:nvSpPr>
        <p:spPr>
          <a:xfrm>
            <a:off x="1331640" y="4659982"/>
            <a:ext cx="216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Calculs de Hugo</a:t>
            </a:r>
            <a:endParaRPr lang="fr-FR" dirty="0"/>
          </a:p>
        </p:txBody>
      </p:sp>
    </p:spTree>
    <p:extLst>
      <p:ext uri="{BB962C8B-B14F-4D97-AF65-F5344CB8AC3E}">
        <p14:creationId xmlns="" xmlns:p14="http://schemas.microsoft.com/office/powerpoint/2010/main" val="83519990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CA4D819B-5F58-4619-9172-A570806AE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Oscillation des neutrinos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="" xmlns:a16="http://schemas.microsoft.com/office/drawing/2014/main" id="{0E02A271-4D75-4FB9-8597-08F52DF421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D6E76-DF7C-4A50-AE58-1A21BF200154}" type="slidenum">
              <a:rPr lang="fr-FR" smtClean="0"/>
              <a:pPr/>
              <a:t>47</a:t>
            </a:fld>
            <a:endParaRPr lang="fr-FR"/>
          </a:p>
        </p:txBody>
      </p:sp>
      <mc:AlternateContent xmlns:mc="http://schemas.openxmlformats.org/markup-compatibility/2006">
        <mc:Choice xmlns="" xmlns:a14="http://schemas.microsoft.com/office/drawing/2010/main" Requires="a14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2B3088D0-1A8B-45E5-AE66-6C8475A6512A}"/>
                  </a:ext>
                </a:extLst>
              </p:cNvPr>
              <p:cNvSpPr txBox="1"/>
              <p:nvPr/>
            </p:nvSpPr>
            <p:spPr>
              <a:xfrm>
                <a:off x="359325" y="1849536"/>
                <a:ext cx="2622898" cy="106247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sz="2000" b="1" u="sng" dirty="0">
                    <a:solidFill>
                      <a:schemeClr val="accent5">
                        <a:lumMod val="50000"/>
                      </a:schemeClr>
                    </a:solidFill>
                  </a:rPr>
                  <a:t>Hamiltonien initial</a:t>
                </a:r>
                <a:r>
                  <a:rPr lang="fr-FR" sz="2000" b="1" dirty="0">
                    <a:solidFill>
                      <a:schemeClr val="accent5">
                        <a:lumMod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000" b="1" i="1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b="1" i="1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fr-FR" sz="2000" b="1" i="1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endParaRPr lang="fr-FR" sz="2000" b="1" dirty="0">
                  <a:solidFill>
                    <a:schemeClr val="accent5">
                      <a:lumMod val="50000"/>
                    </a:schemeClr>
                  </a:solidFill>
                </a:endParaRPr>
              </a:p>
              <a:p>
                <a:endParaRPr lang="fr-FR" sz="2000" dirty="0"/>
              </a:p>
              <a:p>
                <a:r>
                  <a:rPr lang="fr-FR" sz="2000" dirty="0"/>
                  <a:t>États propres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"/>
                        <m:ctrlPr>
                          <a:rPr lang="fr-FR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fr-FR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fr-FR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2000" b="0" i="1" smtClean="0">
                                    <a:latin typeface="Cambria Math" panose="02040503050406030204" pitchFamily="18" charset="0"/>
                                  </a:rPr>
                                  <m:t>𝜈</m:t>
                                </m:r>
                              </m:e>
                              <m:sub>
                                <m:r>
                                  <a:rPr lang="fr-FR" sz="2000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begChr m:val="|"/>
                        <m:endChr m:val=""/>
                        <m:ctrlPr>
                          <a:rPr lang="fr-FR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fr-FR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fr-FR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2000" i="1" smtClean="0">
                                    <a:latin typeface="Cambria Math" panose="02040503050406030204" pitchFamily="18" charset="0"/>
                                  </a:rPr>
                                  <m:t>𝜈</m:t>
                                </m:r>
                              </m:e>
                              <m:sub>
                                <m:r>
                                  <a:rPr lang="fr-FR" sz="2000" b="0" i="1" smtClean="0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fr-FR" sz="2000" dirty="0"/>
              </a:p>
            </p:txBody>
          </p:sp>
        </mc:Choice>
        <mc:Fallback>
          <p:sp>
            <p:nvSpPr>
              <p:cNvPr id="5" name="ZoneTexte 4">
                <a:extLst>
                  <a:ext uri="{FF2B5EF4-FFF2-40B4-BE49-F238E27FC236}">
                    <a16:creationId xmlns:a14="http://schemas.microsoft.com/office/drawing/2010/main" xmlns="" xmlns:a16="http://schemas.microsoft.com/office/drawing/2014/main" id="{2B3088D0-1A8B-45E5-AE66-6C8475A651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494" y="1387152"/>
                <a:ext cx="1967174" cy="796853"/>
              </a:xfrm>
              <a:prstGeom prst="rect">
                <a:avLst/>
              </a:prstGeom>
              <a:blipFill>
                <a:blip r:embed="rId2" cstate="print"/>
                <a:stretch>
                  <a:fillRect l="-2309" t="-6742" r="-21940" b="-90449"/>
                </a:stretch>
              </a:blip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txBody>
              <a:bodyPr lIns="68580" tIns="34290" rIns="68580" bIns="34290"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="" xmlns:a14="http://schemas.microsoft.com/office/drawing/2010/main" Requires="a14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69B0075D-AB1F-4CED-A12B-92C4E597B0FA}"/>
                  </a:ext>
                </a:extLst>
              </p:cNvPr>
              <p:cNvSpPr txBox="1"/>
              <p:nvPr/>
            </p:nvSpPr>
            <p:spPr>
              <a:xfrm>
                <a:off x="8066652" y="1490008"/>
                <a:ext cx="3490251" cy="2671565"/>
              </a:xfrm>
              <a:prstGeom prst="rect">
                <a:avLst/>
              </a:prstGeom>
              <a:solidFill>
                <a:srgbClr val="CCDDEA">
                  <a:alpha val="40000"/>
                </a:srgbClr>
              </a:solidFill>
              <a:ln w="19050">
                <a:solidFill>
                  <a:schemeClr val="bg2">
                    <a:lumMod val="50000"/>
                  </a:schemeClr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sz="2000" b="1" u="sng" dirty="0">
                    <a:solidFill>
                      <a:schemeClr val="bg2">
                        <a:lumMod val="50000"/>
                      </a:schemeClr>
                    </a:solidFill>
                  </a:rPr>
                  <a:t>Hamiltonien de propagation</a:t>
                </a:r>
                <a:r>
                  <a:rPr lang="fr-FR" sz="2000" b="1" dirty="0">
                    <a:solidFill>
                      <a:schemeClr val="bg2">
                        <a:lumMod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fr-FR" sz="2000" b="1" i="1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𝑯</m:t>
                    </m:r>
                  </m:oMath>
                </a14:m>
                <a:endParaRPr lang="fr-FR" sz="2000" dirty="0"/>
              </a:p>
              <a:p>
                <a:endParaRPr lang="fr-FR" sz="2000" dirty="0"/>
              </a:p>
              <a:p>
                <a:r>
                  <a:rPr lang="fr-FR" sz="2000" dirty="0"/>
                  <a:t>États propres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"/>
                        <m:ctrlPr>
                          <a:rPr lang="fr-FR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fr-FR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fr-FR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2000" i="1" smtClean="0">
                                    <a:latin typeface="Cambria Math" panose="02040503050406030204" pitchFamily="18" charset="0"/>
                                  </a:rPr>
                                  <m:t>𝜈</m:t>
                                </m:r>
                              </m:e>
                              <m:sub>
                                <m:r>
                                  <a:rPr lang="fr-FR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begChr m:val="|"/>
                        <m:endChr m:val=""/>
                        <m:ctrlPr>
                          <a:rPr lang="fr-FR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fr-FR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fr-FR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2000" i="1" smtClean="0">
                                    <a:latin typeface="Cambria Math" panose="02040503050406030204" pitchFamily="18" charset="0"/>
                                  </a:rPr>
                                  <m:t>𝜈</m:t>
                                </m:r>
                              </m:e>
                              <m:sub>
                                <m:r>
                                  <a:rPr lang="fr-FR" sz="2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fr-FR" sz="2000" dirty="0"/>
              </a:p>
              <a:p>
                <a:endParaRPr lang="fr-FR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begChr m:val="|"/>
                          <m:endChr m:val=""/>
                          <m:ctrlPr>
                            <a:rPr lang="fr-FR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fr-FR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fr-F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2000" b="0" i="1" smtClean="0">
                                      <a:latin typeface="Cambria Math" panose="02040503050406030204" pitchFamily="18" charset="0"/>
                                    </a:rPr>
                                    <m:t>𝜈</m:t>
                                  </m:r>
                                </m:e>
                                <m:sub>
                                  <m:r>
                                    <a:rPr lang="fr-FR" sz="20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fr-F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fr-FR" sz="20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fr-FR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fr-FR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sSup>
                            <m:sSupPr>
                              <m:ctrlPr>
                                <a:rPr lang="fr-F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20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fr-FR" sz="20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num>
                        <m:den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𝑝𝑐</m:t>
                          </m:r>
                        </m:den>
                      </m:f>
                      <m:d>
                        <m:dPr>
                          <m:begChr m:val="|"/>
                          <m:endChr m:val=""/>
                          <m:ctrlPr>
                            <a:rPr lang="fr-FR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fr-FR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fr-F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2000" b="0" i="1" smtClean="0">
                                      <a:latin typeface="Cambria Math" panose="02040503050406030204" pitchFamily="18" charset="0"/>
                                    </a:rPr>
                                    <m:t>𝜈</m:t>
                                  </m:r>
                                </m:e>
                                <m:sub>
                                  <m:r>
                                    <a:rPr lang="fr-FR" sz="20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fr-FR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000" i="1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begChr m:val="|"/>
                          <m:endChr m:val=""/>
                          <m:ctrlPr>
                            <a:rPr lang="fr-FR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fr-FR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fr-FR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2000" i="1">
                                      <a:latin typeface="Cambria Math" panose="02040503050406030204" pitchFamily="18" charset="0"/>
                                    </a:rPr>
                                    <m:t>𝜈</m:t>
                                  </m:r>
                                </m:e>
                                <m:sub>
                                  <m:r>
                                    <a:rPr lang="fr-FR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fr-FR" sz="20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fr-FR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fr-FR" sz="20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fr-FR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fr-FR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sSup>
                            <m:sSupPr>
                              <m:ctrlPr>
                                <a:rPr lang="fr-FR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20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fr-FR" sz="20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num>
                        <m:den>
                          <m:r>
                            <a:rPr lang="fr-FR" sz="20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fr-FR" sz="2000" i="1">
                              <a:latin typeface="Cambria Math" panose="02040503050406030204" pitchFamily="18" charset="0"/>
                            </a:rPr>
                            <m:t>𝑝𝑐</m:t>
                          </m:r>
                        </m:den>
                      </m:f>
                      <m:d>
                        <m:dPr>
                          <m:begChr m:val="|"/>
                          <m:endChr m:val=""/>
                          <m:ctrlPr>
                            <a:rPr lang="fr-FR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fr-FR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fr-FR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2000" i="1">
                                      <a:latin typeface="Cambria Math" panose="02040503050406030204" pitchFamily="18" charset="0"/>
                                    </a:rPr>
                                    <m:t>𝜈</m:t>
                                  </m:r>
                                </m:e>
                                <m:sub>
                                  <m:r>
                                    <a:rPr lang="fr-FR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fr-FR" sz="2000" dirty="0"/>
              </a:p>
            </p:txBody>
          </p:sp>
        </mc:Choice>
        <mc:Fallback>
          <p:sp>
            <p:nvSpPr>
              <p:cNvPr id="6" name="ZoneTexte 5">
                <a:extLst>
                  <a:ext uri="{FF2B5EF4-FFF2-40B4-BE49-F238E27FC236}">
                    <a16:creationId xmlns:a14="http://schemas.microsoft.com/office/drawing/2010/main" xmlns="" xmlns:a16="http://schemas.microsoft.com/office/drawing/2014/main" id="{69B0075D-AB1F-4CED-A12B-92C4E597B0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9990" y="1117506"/>
                <a:ext cx="2617688" cy="2003674"/>
              </a:xfrm>
              <a:prstGeom prst="rect">
                <a:avLst/>
              </a:prstGeom>
              <a:blipFill>
                <a:blip r:embed="rId3" cstate="print"/>
                <a:stretch>
                  <a:fillRect l="-1563" t="-905"/>
                </a:stretch>
              </a:blipFill>
              <a:ln w="19050">
                <a:solidFill>
                  <a:schemeClr val="bg2">
                    <a:lumMod val="50000"/>
                  </a:schemeClr>
                </a:solidFill>
              </a:ln>
            </p:spPr>
            <p:txBody>
              <a:bodyPr lIns="68580" tIns="34290" rIns="68580" bIns="34290"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="" xmlns:a14="http://schemas.microsoft.com/office/drawing/2010/main"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882A7602-5D39-4FAA-9667-88C74F81D15B}"/>
                  </a:ext>
                </a:extLst>
              </p:cNvPr>
              <p:cNvSpPr/>
              <p:nvPr/>
            </p:nvSpPr>
            <p:spPr>
              <a:xfrm>
                <a:off x="1097279" y="3646384"/>
                <a:ext cx="9845703" cy="220105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fr-FR" sz="2000" dirty="0"/>
                  <a:t>État initial :	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"/>
                        <m:ctrlPr>
                          <a:rPr lang="fr-FR" sz="2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fr-FR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2000" b="0" i="1" smtClean="0">
                                <a:latin typeface="Cambria Math" panose="02040503050406030204" pitchFamily="18" charset="0"/>
                              </a:rPr>
                              <m:t>𝜓</m:t>
                            </m:r>
                            <m:d>
                              <m:dPr>
                                <m:ctrlPr>
                                  <a:rPr lang="fr-FR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fr-FR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d>
                          </m:e>
                        </m:d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</m:e>
                    </m:d>
                  </m:oMath>
                </a14:m>
                <a:r>
                  <a:rPr lang="fr-FR" sz="20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"/>
                        <m:ctrlPr>
                          <a:rPr lang="fr-FR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fr-FR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fr-FR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2000" b="0" i="1" smtClean="0">
                                    <a:latin typeface="Cambria Math" panose="02040503050406030204" pitchFamily="18" charset="0"/>
                                  </a:rPr>
                                  <m:t>𝜈</m:t>
                                </m:r>
                              </m:e>
                              <m:sub>
                                <m:r>
                                  <a:rPr lang="fr-FR" sz="2000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fr-FR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fr-FR" sz="20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d>
                      <m:dPr>
                        <m:begChr m:val="|"/>
                        <m:endChr m:val=""/>
                        <m:ctrlPr>
                          <a:rPr lang="fr-FR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fr-FR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fr-FR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2000" i="1">
                                    <a:latin typeface="Cambria Math" panose="02040503050406030204" pitchFamily="18" charset="0"/>
                                  </a:rPr>
                                  <m:t>𝜈</m:t>
                                </m:r>
                              </m:e>
                              <m:sub>
                                <m:r>
                                  <a:rPr lang="fr-FR" sz="20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+</m:t>
                    </m:r>
                    <m:func>
                      <m:funcPr>
                        <m:ctrlPr>
                          <a:rPr lang="fr-FR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fr-FR" sz="2000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d>
                      <m:dPr>
                        <m:begChr m:val="|"/>
                        <m:endChr m:val=""/>
                        <m:ctrlPr>
                          <a:rPr lang="fr-FR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fr-FR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fr-FR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2000" i="1">
                                    <a:latin typeface="Cambria Math" panose="02040503050406030204" pitchFamily="18" charset="0"/>
                                  </a:rPr>
                                  <m:t>𝜈</m:t>
                                </m:r>
                              </m:e>
                              <m:sub>
                                <m:r>
                                  <a:rPr lang="fr-FR" sz="20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fr-FR" sz="2000" dirty="0"/>
              </a:p>
              <a:p>
                <a:endParaRPr lang="fr-FR" sz="2000" dirty="0"/>
              </a:p>
              <a:p>
                <a:r>
                  <a:rPr lang="fr-FR" sz="2000" b="1" dirty="0"/>
                  <a:t>Probabilité de transition de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"/>
                        <m:ctrlPr>
                          <a:rPr lang="fr-FR" sz="20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fr-FR" sz="20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fr-FR" sz="20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2000" b="1" i="1" smtClean="0">
                                    <a:latin typeface="Cambria Math" panose="02040503050406030204" pitchFamily="18" charset="0"/>
                                  </a:rPr>
                                  <m:t>𝝂</m:t>
                                </m:r>
                              </m:e>
                              <m:sub>
                                <m:r>
                                  <a:rPr lang="fr-FR" sz="2000" b="1" i="1" smtClean="0">
                                    <a:latin typeface="Cambria Math" panose="02040503050406030204" pitchFamily="18" charset="0"/>
                                  </a:rPr>
                                  <m:t>𝒆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fr-FR" sz="2000" b="1" dirty="0"/>
                  <a:t> à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"/>
                        <m:ctrlPr>
                          <a:rPr lang="fr-FR" sz="20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fr-FR" sz="20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fr-FR" sz="20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2000" b="1" i="1" smtClean="0">
                                    <a:latin typeface="Cambria Math" panose="02040503050406030204" pitchFamily="18" charset="0"/>
                                  </a:rPr>
                                  <m:t>𝝂</m:t>
                                </m:r>
                              </m:e>
                              <m:sub>
                                <m:r>
                                  <a:rPr lang="fr-FR" sz="2000" b="1" i="1" smtClean="0">
                                    <a:latin typeface="Cambria Math" panose="02040503050406030204" pitchFamily="18" charset="0"/>
                                  </a:rPr>
                                  <m:t>𝝁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fr-FR" sz="2000" b="1" dirty="0"/>
                  <a:t> :</a:t>
                </a:r>
              </a:p>
              <a:p>
                <a:endParaRPr lang="fr-FR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rderBox>
                        <m:borderBoxPr>
                          <m:ctrlP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borderBoxPr>
                        <m:e>
                          <m:sSub>
                            <m:sSubPr>
                              <m:ctrlPr>
                                <a:rPr lang="fr-F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𝒫</m:t>
                              </m:r>
                            </m:e>
                            <m:sub>
                              <m:r>
                                <a:rPr lang="fr-FR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  <m:r>
                                <a:rPr lang="fr-F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fr-FR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sub>
                          </m:sSub>
                          <m:d>
                            <m:dPr>
                              <m:ctrlPr>
                                <a:rPr lang="fr-F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fr-F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fr-F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fr-FR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⟨"/>
                                      <m:endChr m:val="⟩"/>
                                      <m:ctrlPr>
                                        <a:rPr lang="fr-FR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fr-FR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FR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𝜈</m:t>
                                          </m:r>
                                        </m:e>
                                        <m:sub>
                                          <m:r>
                                            <a:rPr lang="fr-FR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𝜇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𝜓</m:t>
                                      </m:r>
                                      <m:d>
                                        <m:dPr>
                                          <m:ctrlPr>
                                            <a:rPr lang="fr-FR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fr-FR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fr-F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fr-F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func>
                            <m:funcPr>
                              <m:ctrlPr>
                                <a:rPr lang="fr-F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p>
                                <m:sSupPr>
                                  <m:ctrlPr>
                                    <a:rPr lang="fr-FR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fr-FR" sz="20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sin</m:t>
                                  </m:r>
                                </m:e>
                                <m:sup>
                                  <m:r>
                                    <a:rPr lang="fr-FR" sz="20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fName>
                            <m:e>
                              <m:d>
                                <m:dPr>
                                  <m:ctrlPr>
                                    <a:rPr lang="fr-FR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fr-FR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</m:e>
                          </m:func>
                          <m:func>
                            <m:funcPr>
                              <m:ctrlPr>
                                <a:rPr lang="fr-F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p>
                                <m:sSupPr>
                                  <m:ctrlPr>
                                    <a:rPr lang="fr-FR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fr-FR" sz="20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sin</m:t>
                                  </m:r>
                                </m:e>
                                <m:sup>
                                  <m:r>
                                    <a:rPr lang="fr-FR" sz="20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fName>
                            <m:e>
                              <m:d>
                                <m:dPr>
                                  <m:ctrlPr>
                                    <a:rPr lang="fr-FR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fr-FR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fr-FR" sz="200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FR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𝐸</m:t>
                                          </m:r>
                                        </m:e>
                                        <m:sub>
                                          <m:r>
                                            <a:rPr lang="fr-FR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fr-FR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FR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𝐸</m:t>
                                          </m:r>
                                        </m:e>
                                        <m:sub>
                                          <m:r>
                                            <a:rPr lang="fr-FR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ℏ</m:t>
                                      </m:r>
                                    </m:den>
                                  </m:f>
                                  <m:r>
                                    <a:rPr lang="fr-FR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func>
                        </m:e>
                      </m:borderBox>
                    </m:oMath>
                  </m:oMathPara>
                </a14:m>
                <a:endParaRPr lang="fr-FR" sz="2000" dirty="0"/>
              </a:p>
            </p:txBody>
          </p:sp>
        </mc:Choice>
        <mc:Fallback>
          <p:sp>
            <p:nvSpPr>
              <p:cNvPr id="3" name="Rectangle 2">
                <a:extLst>
                  <a:ext uri="{FF2B5EF4-FFF2-40B4-BE49-F238E27FC236}">
                    <a16:creationId xmlns:a14="http://schemas.microsoft.com/office/drawing/2010/main" xmlns="" xmlns:a16="http://schemas.microsoft.com/office/drawing/2014/main" id="{882A7602-5D39-4FAA-9667-88C74F81D1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960" y="2734788"/>
                <a:ext cx="7384277" cy="1650789"/>
              </a:xfrm>
              <a:prstGeom prst="rect">
                <a:avLst/>
              </a:prstGeom>
              <a:blipFill>
                <a:blip r:embed="rId4" cstate="print"/>
                <a:stretch>
                  <a:fillRect l="-619" t="-22438"/>
                </a:stretch>
              </a:blipFill>
            </p:spPr>
            <p:txBody>
              <a:bodyPr lIns="68580" tIns="34290" rIns="68580" bIns="34290"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="" xmlns:a14="http://schemas.microsoft.com/office/drawing/2010/main"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654866D-29F8-49B0-A44D-EFB2D2798AF6}"/>
                  </a:ext>
                </a:extLst>
              </p:cNvPr>
              <p:cNvSpPr/>
              <p:nvPr/>
            </p:nvSpPr>
            <p:spPr>
              <a:xfrm>
                <a:off x="3707296" y="2007002"/>
                <a:ext cx="3495059" cy="72064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begChr m:val="|"/>
                                  <m:endChr m:val=""/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"/>
                                      <m:endChr m:val="⟩"/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  <m:t>𝜈</m:t>
                                          </m:r>
                                        </m:e>
                                        <m:sub>
                                          <m:r>
                                            <a:rPr lang="fr-FR" b="0" i="1" smtClean="0">
                                              <a:latin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num>
                            <m:den>
                              <m:d>
                                <m:dPr>
                                  <m:begChr m:val="|"/>
                                  <m:endChr m:val=""/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"/>
                                      <m:endChr m:val="⟩"/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  <m:t>𝜈</m:t>
                                          </m:r>
                                        </m:e>
                                        <m:sub>
                                          <m:r>
                                            <a:rPr lang="fr-FR" b="0" i="1" smtClean="0">
                                              <a:latin typeface="Cambria Math" panose="02040503050406030204" pitchFamily="18" charset="0"/>
                                            </a:rPr>
                                            <m:t>𝜇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den>
                          </m:f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fr-FR" b="0" i="0" smtClean="0"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fr-FR" b="0" i="0" smtClean="0">
                                        <a:latin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fr-FR" b="0" i="0" smtClean="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</m:mr>
                            <m:m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unc>
                                  <m:funcPr>
                                    <m:ctrlP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fr-FR" b="0" i="0" smtClean="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fr-FR" b="0" i="0" smtClean="0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begChr m:val="|"/>
                                  <m:endChr m:val=""/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"/>
                                      <m:endChr m:val="⟩"/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  <m:t>𝜈</m:t>
                                          </m:r>
                                        </m:e>
                                        <m:sub>
                                          <m: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num>
                            <m:den>
                              <m:d>
                                <m:dPr>
                                  <m:begChr m:val="|"/>
                                  <m:endChr m:val=""/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"/>
                                      <m:endChr m:val="⟩"/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  <m:t>𝜈</m:t>
                                          </m:r>
                                        </m:e>
                                        <m:sub>
                                          <m: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den>
                          </m:f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8" name="Rectangle 7">
                <a:extLst>
                  <a:ext uri="{FF2B5EF4-FFF2-40B4-BE49-F238E27FC236}">
                    <a16:creationId xmlns:a14="http://schemas.microsoft.com/office/drawing/2010/main" xmlns="" xmlns:a16="http://schemas.microsoft.com/office/drawing/2014/main" id="{D654866D-29F8-49B0-A44D-EFB2D2798A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0473" y="1505252"/>
                <a:ext cx="2621294" cy="540485"/>
              </a:xfrm>
              <a:prstGeom prst="rect">
                <a:avLst/>
              </a:prstGeom>
              <a:blipFill>
                <a:blip r:embed="rId5" cstate="print"/>
                <a:stretch>
                  <a:fillRect/>
                </a:stretch>
              </a:blipFill>
            </p:spPr>
            <p:txBody>
              <a:bodyPr lIns="68580" tIns="34290" rIns="68580" bIns="34290"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/>
          <p:cNvSpPr/>
          <p:nvPr/>
        </p:nvSpPr>
        <p:spPr>
          <a:xfrm>
            <a:off x="1043608" y="4587974"/>
            <a:ext cx="16722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/>
              <a:t>Calculs de Hugo</a:t>
            </a:r>
            <a:endParaRPr lang="fr-FR" dirty="0"/>
          </a:p>
        </p:txBody>
      </p:sp>
    </p:spTree>
    <p:extLst>
      <p:ext uri="{BB962C8B-B14F-4D97-AF65-F5344CB8AC3E}">
        <p14:creationId xmlns="" xmlns:p14="http://schemas.microsoft.com/office/powerpoint/2010/main" val="300508339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CA4D819B-5F58-4619-9172-A570806AE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Oscillations forcées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="" xmlns:a16="http://schemas.microsoft.com/office/drawing/2014/main" id="{0E02A271-4D75-4FB9-8597-08F52DF421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D6E76-DF7C-4A50-AE58-1A21BF200154}" type="slidenum">
              <a:rPr lang="fr-FR" smtClean="0"/>
              <a:pPr/>
              <a:t>48</a:t>
            </a:fld>
            <a:endParaRPr lang="fr-FR"/>
          </a:p>
        </p:txBody>
      </p:sp>
      <mc:AlternateContent xmlns:mc="http://schemas.openxmlformats.org/markup-compatibility/2006">
        <mc:Choice xmlns="" xmlns:a14="http://schemas.microsoft.com/office/drawing/2010/main" Requires="a14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2B3088D0-1A8B-45E5-AE66-6C8475A6512A}"/>
                  </a:ext>
                </a:extLst>
              </p:cNvPr>
              <p:cNvSpPr txBox="1"/>
              <p:nvPr/>
            </p:nvSpPr>
            <p:spPr>
              <a:xfrm>
                <a:off x="381662" y="1490008"/>
                <a:ext cx="2641364" cy="218034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sz="2000" b="1" u="sng" dirty="0">
                    <a:solidFill>
                      <a:schemeClr val="accent5">
                        <a:lumMod val="50000"/>
                      </a:schemeClr>
                    </a:solidFill>
                  </a:rPr>
                  <a:t>Hamiltonien initial</a:t>
                </a:r>
                <a:r>
                  <a:rPr lang="fr-FR" sz="2000" b="1" dirty="0">
                    <a:solidFill>
                      <a:schemeClr val="accent5">
                        <a:lumMod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000" b="1" i="1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b="1" i="1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fr-FR" sz="2000" b="1" i="1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endParaRPr lang="fr-FR" sz="2000" b="1" dirty="0">
                  <a:solidFill>
                    <a:schemeClr val="accent5">
                      <a:lumMod val="50000"/>
                    </a:schemeClr>
                  </a:solidFill>
                </a:endParaRPr>
              </a:p>
              <a:p>
                <a:endParaRPr lang="fr-FR" sz="1100" dirty="0"/>
              </a:p>
              <a:p>
                <a:r>
                  <a:rPr lang="fr-FR" sz="2000" dirty="0"/>
                  <a:t>États propres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"/>
                        <m:ctrlPr>
                          <a:rPr lang="fr-FR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fr-FR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fr-FR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2000" i="1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</m:e>
                              <m:sub>
                                <m:r>
                                  <a:rPr lang="fr-FR" sz="20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begChr m:val="|"/>
                        <m:endChr m:val=""/>
                        <m:ctrlPr>
                          <a:rPr lang="fr-FR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fr-FR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fr-FR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2000" i="1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</m:e>
                              <m:sub>
                                <m:r>
                                  <a:rPr lang="fr-FR" sz="2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fr-FR" sz="2000" dirty="0"/>
              </a:p>
              <a:p>
                <a:endParaRPr lang="fr-FR" sz="4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begChr m:val="|"/>
                          <m:endChr m:val=""/>
                          <m:ctrlPr>
                            <a:rPr lang="fr-FR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fr-FR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0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e>
                          </m:d>
                        </m:e>
                      </m:d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fr-FR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ℏ</m:t>
                          </m:r>
                        </m:num>
                        <m:den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m:rPr>
                          <m:sty m:val="p"/>
                        </m:rPr>
                        <a:rPr lang="fr-FR" sz="2000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𝜔</m:t>
                      </m:r>
                      <m:d>
                        <m:dPr>
                          <m:begChr m:val="|"/>
                          <m:endChr m:val=""/>
                          <m:ctrlPr>
                            <a:rPr lang="fr-FR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fr-FR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0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fr-FR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fr-FR" sz="20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begChr m:val="|"/>
                          <m:endChr m:val=""/>
                          <m:ctrlPr>
                            <a:rPr lang="fr-FR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fr-FR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e>
                          </m:d>
                        </m:e>
                      </m:d>
                      <m:r>
                        <a:rPr lang="fr-FR" sz="20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000" i="1">
                              <a:latin typeface="Cambria Math" panose="02040503050406030204" pitchFamily="18" charset="0"/>
                            </a:rPr>
                            <m:t>ℏ</m:t>
                          </m:r>
                        </m:num>
                        <m:den>
                          <m:r>
                            <a:rPr lang="fr-FR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m:rPr>
                          <m:sty m:val="p"/>
                        </m:rPr>
                        <a:rPr lang="fr-FR" sz="200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fr-FR" sz="2000" i="1">
                          <a:latin typeface="Cambria Math" panose="02040503050406030204" pitchFamily="18" charset="0"/>
                        </a:rPr>
                        <m:t>𝜔</m:t>
                      </m:r>
                      <m:d>
                        <m:dPr>
                          <m:begChr m:val="|"/>
                          <m:endChr m:val=""/>
                          <m:ctrlPr>
                            <a:rPr lang="fr-FR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fr-FR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00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fr-FR" sz="2000" dirty="0"/>
              </a:p>
            </p:txBody>
          </p:sp>
        </mc:Choice>
        <mc:Fallback>
          <p:sp>
            <p:nvSpPr>
              <p:cNvPr id="5" name="ZoneTexte 4">
                <a:extLst>
                  <a:ext uri="{FF2B5EF4-FFF2-40B4-BE49-F238E27FC236}">
                    <a16:creationId xmlns:a14="http://schemas.microsoft.com/office/drawing/2010/main" xmlns="" xmlns:a16="http://schemas.microsoft.com/office/drawing/2014/main" id="{2B3088D0-1A8B-45E5-AE66-6C8475A651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247" y="1117506"/>
                <a:ext cx="1981023" cy="1635255"/>
              </a:xfrm>
              <a:prstGeom prst="rect">
                <a:avLst/>
              </a:prstGeom>
              <a:blipFill>
                <a:blip r:embed="rId2" cstate="print"/>
                <a:stretch>
                  <a:fillRect l="-2294" t="-1108" r="-18578"/>
                </a:stretch>
              </a:blip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txBody>
              <a:bodyPr lIns="68580" tIns="34290" rIns="68580" bIns="34290"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="" xmlns:a14="http://schemas.microsoft.com/office/drawing/2010/main" Requires="a14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69B0075D-AB1F-4CED-A12B-92C4E597B0FA}"/>
                  </a:ext>
                </a:extLst>
              </p:cNvPr>
              <p:cNvSpPr txBox="1"/>
              <p:nvPr/>
            </p:nvSpPr>
            <p:spPr>
              <a:xfrm>
                <a:off x="8390170" y="1490008"/>
                <a:ext cx="2843214" cy="1927131"/>
              </a:xfrm>
              <a:prstGeom prst="rect">
                <a:avLst/>
              </a:prstGeom>
              <a:solidFill>
                <a:srgbClr val="CCDDEA">
                  <a:alpha val="40000"/>
                </a:srgbClr>
              </a:solidFill>
              <a:ln w="19050">
                <a:solidFill>
                  <a:schemeClr val="bg2">
                    <a:lumMod val="50000"/>
                  </a:schemeClr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sz="2000" b="1" u="sng" dirty="0">
                    <a:solidFill>
                      <a:schemeClr val="bg2">
                        <a:lumMod val="50000"/>
                      </a:schemeClr>
                    </a:solidFill>
                  </a:rPr>
                  <a:t>Hamiltonien perturbé</a:t>
                </a:r>
                <a:r>
                  <a:rPr lang="fr-FR" sz="2000" b="1" dirty="0">
                    <a:solidFill>
                      <a:schemeClr val="bg2">
                        <a:lumMod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fr-FR" sz="2000" b="1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sz="2000" b="1" i="1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</m:acc>
                  </m:oMath>
                </a14:m>
                <a:endParaRPr lang="fr-FR" sz="2000" dirty="0"/>
              </a:p>
              <a:p>
                <a:endParaRPr lang="fr-FR" sz="1100" dirty="0"/>
              </a:p>
              <a:p>
                <a:r>
                  <a:rPr lang="fr-FR" sz="2000" dirty="0"/>
                  <a:t>États propres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"/>
                        <m:ctrlPr>
                          <a:rPr lang="fr-FR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fr-FR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fr-FR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̃"/>
                                    <m:ctrlPr>
                                      <a:rPr lang="fr-FR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fr-FR" sz="2000" i="1">
                                        <a:latin typeface="Cambria Math" panose="02040503050406030204" pitchFamily="18" charset="0"/>
                                      </a:rPr>
                                      <m:t>𝜓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fr-FR" sz="20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begChr m:val="|"/>
                        <m:endChr m:val=""/>
                        <m:ctrlPr>
                          <a:rPr lang="fr-FR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fr-FR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fr-FR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̃"/>
                                    <m:ctrlPr>
                                      <a:rPr lang="fr-FR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fr-FR" sz="2000" b="0" i="1" smtClean="0">
                                        <a:latin typeface="Cambria Math" panose="02040503050406030204" pitchFamily="18" charset="0"/>
                                      </a:rPr>
                                      <m:t>𝜓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fr-FR" sz="2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fr-FR" sz="2000" dirty="0"/>
              </a:p>
              <a:p>
                <a:endParaRPr lang="fr-FR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begChr m:val="|"/>
                          <m:endChr m:val=""/>
                          <m:ctrlPr>
                            <a:rPr lang="fr-FR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fr-FR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fr-FR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𝜓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fr-FR" sz="20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  <m:d>
                        <m:dPr>
                          <m:begChr m:val="|"/>
                          <m:endChr m:val=""/>
                          <m:ctrlPr>
                            <a:rPr lang="fr-FR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fr-FR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fr-FR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𝜓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fr-FR" sz="20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fr-FR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begChr m:val="|"/>
                          <m:endChr m:val=""/>
                          <m:ctrlPr>
                            <a:rPr lang="fr-FR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fr-FR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fr-FR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𝜓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fr-FR" sz="20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fr-FR" sz="20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b>
                      </m:sSub>
                      <m:d>
                        <m:dPr>
                          <m:begChr m:val="|"/>
                          <m:endChr m:val=""/>
                          <m:ctrlPr>
                            <a:rPr lang="fr-FR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fr-FR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fr-FR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</a:rPr>
                                        <m:t>𝜓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fr-FR" sz="20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fr-FR" sz="2000" dirty="0"/>
              </a:p>
            </p:txBody>
          </p:sp>
        </mc:Choice>
        <mc:Fallback>
          <p:sp>
            <p:nvSpPr>
              <p:cNvPr id="6" name="ZoneTexte 5">
                <a:extLst>
                  <a:ext uri="{FF2B5EF4-FFF2-40B4-BE49-F238E27FC236}">
                    <a16:creationId xmlns:a14="http://schemas.microsoft.com/office/drawing/2010/main" xmlns="" xmlns:a16="http://schemas.microsoft.com/office/drawing/2014/main" id="{69B0075D-AB1F-4CED-A12B-92C4E597B0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2627" y="1117507"/>
                <a:ext cx="2132411" cy="1445348"/>
              </a:xfrm>
              <a:prstGeom prst="rect">
                <a:avLst/>
              </a:prstGeom>
              <a:blipFill>
                <a:blip r:embed="rId3" cstate="print"/>
                <a:stretch>
                  <a:fillRect l="-1915" t="-10313" r="-19149" b="-50312"/>
                </a:stretch>
              </a:blipFill>
              <a:ln w="19050">
                <a:solidFill>
                  <a:schemeClr val="bg2">
                    <a:lumMod val="50000"/>
                  </a:schemeClr>
                </a:solidFill>
              </a:ln>
            </p:spPr>
            <p:txBody>
              <a:bodyPr lIns="68580" tIns="34290" rIns="68580" bIns="34290"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="" xmlns:a14="http://schemas.microsoft.com/office/drawing/2010/main"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882A7602-5D39-4FAA-9667-88C74F81D15B}"/>
                  </a:ext>
                </a:extLst>
              </p:cNvPr>
              <p:cNvSpPr/>
              <p:nvPr/>
            </p:nvSpPr>
            <p:spPr>
              <a:xfrm>
                <a:off x="1097279" y="3646384"/>
                <a:ext cx="9845703" cy="236180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fr-FR" sz="2000" dirty="0"/>
                  <a:t>État initial :	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"/>
                        <m:ctrlPr>
                          <a:rPr lang="fr-FR" sz="2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fr-FR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̃"/>
                                <m:ctrlPr>
                                  <a:rPr lang="fr-FR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fr-FR" sz="2000" i="1">
                                    <a:latin typeface="Cambria Math" panose="02040503050406030204" pitchFamily="18" charset="0"/>
                                  </a:rPr>
                                  <m:t>𝜓</m:t>
                                </m:r>
                              </m:e>
                            </m:acc>
                            <m:d>
                              <m:dPr>
                                <m:ctrlPr>
                                  <a:rPr lang="fr-FR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fr-FR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d>
                          </m:e>
                        </m:d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</m:e>
                    </m:d>
                  </m:oMath>
                </a14:m>
                <a:r>
                  <a:rPr lang="fr-FR" sz="20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"/>
                        <m:ctrlPr>
                          <a:rPr lang="fr-FR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fr-FR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20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d>
                      </m:e>
                    </m:d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fr-FR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f>
                          <m:fPr>
                            <m:ctrlPr>
                              <a:rPr lang="fr-FR" sz="2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fr-FR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fr-FR" sz="2000" b="0" i="1" smtClean="0">
                                <a:latin typeface="Cambria Math" panose="02040503050406030204" pitchFamily="18" charset="0"/>
                              </a:rPr>
                              <m:t>𝜑</m:t>
                            </m:r>
                          </m:num>
                          <m:den>
                            <m:r>
                              <a:rPr lang="fr-FR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fr-FR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fr-FR" sz="20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fr-FR" sz="200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f>
                              <m:fPr>
                                <m:ctrlPr>
                                  <a:rPr lang="fr-FR" sz="2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fr-FR" sz="2000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num>
                              <m:den>
                                <m:r>
                                  <a:rPr lang="fr-FR" sz="20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func>
                        <m:d>
                          <m:dPr>
                            <m:begChr m:val="|"/>
                            <m:endChr m:val=""/>
                            <m:ctrlPr>
                              <a:rPr lang="fr-FR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"/>
                                <m:endChr m:val="⟩"/>
                                <m:ctrlPr>
                                  <a:rPr lang="fr-FR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fr-FR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fr-FR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fr-FR" sz="2000" i="1">
                                            <a:latin typeface="Cambria Math" panose="02040503050406030204" pitchFamily="18" charset="0"/>
                                          </a:rPr>
                                          <m:t>𝜓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fr-FR" sz="2000" i="1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unc>
                          <m:funcPr>
                            <m:ctrlPr>
                              <a:rPr lang="fr-FR" sz="20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fr-FR" sz="200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f>
                              <m:fPr>
                                <m:ctrlPr>
                                  <a:rPr lang="fr-FR" sz="2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fr-FR" sz="2000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num>
                              <m:den>
                                <m:r>
                                  <a:rPr lang="fr-FR" sz="20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func>
                        <m:d>
                          <m:dPr>
                            <m:begChr m:val="|"/>
                            <m:endChr m:val=""/>
                            <m:ctrlPr>
                              <a:rPr lang="fr-FR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"/>
                                <m:endChr m:val="⟩"/>
                                <m:ctrlPr>
                                  <a:rPr lang="fr-FR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fr-FR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fr-FR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fr-FR" sz="2000" i="1">
                                            <a:latin typeface="Cambria Math" panose="02040503050406030204" pitchFamily="18" charset="0"/>
                                          </a:rPr>
                                          <m:t>𝜓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fr-FR" sz="2000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</m:d>
                  </m:oMath>
                </a14:m>
                <a:endParaRPr lang="fr-FR" sz="2000" dirty="0"/>
              </a:p>
              <a:p>
                <a:endParaRPr lang="fr-FR" sz="2000" dirty="0"/>
              </a:p>
              <a:p>
                <a:r>
                  <a:rPr lang="fr-FR" sz="2000" b="1" dirty="0"/>
                  <a:t>Probabilité de transition de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"/>
                        <m:ctrlPr>
                          <a:rPr lang="fr-FR" sz="20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fr-FR" sz="20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2000" b="1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d>
                      </m:e>
                    </m:d>
                  </m:oMath>
                </a14:m>
                <a:r>
                  <a:rPr lang="fr-FR" sz="2000" b="1" dirty="0"/>
                  <a:t> à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"/>
                        <m:ctrlPr>
                          <a:rPr lang="fr-FR" sz="20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fr-FR" sz="20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2000" b="1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</m:e>
                        </m:d>
                      </m:e>
                    </m:d>
                  </m:oMath>
                </a14:m>
                <a:r>
                  <a:rPr lang="fr-FR" sz="2000" b="1" dirty="0"/>
                  <a:t> :</a:t>
                </a:r>
              </a:p>
              <a:p>
                <a:endParaRPr lang="fr-FR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rderBox>
                        <m:borderBoxPr>
                          <m:ctrlP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borderBoxPr>
                        <m:e>
                          <m:sSub>
                            <m:sSubPr>
                              <m:ctrlPr>
                                <a:rPr lang="fr-F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𝒫</m:t>
                              </m:r>
                            </m:e>
                            <m:sub>
                              <m:r>
                                <a:rPr lang="fr-FR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fr-F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fr-FR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</m:sub>
                          </m:sSub>
                          <m:d>
                            <m:dPr>
                              <m:ctrlPr>
                                <a:rPr lang="fr-F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fr-F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fr-F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fr-FR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⟨"/>
                                      <m:endChr m:val="⟩"/>
                                      <m:ctrlPr>
                                        <a:rPr lang="fr-FR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fr-FR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</m:e>
                                    <m:e>
                                      <m:acc>
                                        <m:accPr>
                                          <m:chr m:val="̃"/>
                                          <m:ctrlPr>
                                            <a:rPr lang="fr-FR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fr-FR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𝜓</m:t>
                                          </m:r>
                                        </m:e>
                                      </m:acc>
                                      <m:d>
                                        <m:dPr>
                                          <m:ctrlPr>
                                            <a:rPr lang="fr-FR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fr-FR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fr-F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fr-F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func>
                            <m:funcPr>
                              <m:ctrlPr>
                                <a:rPr lang="fr-F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p>
                                <m:sSupPr>
                                  <m:ctrlPr>
                                    <a:rPr lang="fr-FR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fr-FR" sz="20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sin</m:t>
                                  </m:r>
                                </m:e>
                                <m:sup>
                                  <m:r>
                                    <a:rPr lang="fr-FR" sz="20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fName>
                            <m:e>
                              <m:r>
                                <a:rPr lang="fr-F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  <m:func>
                            <m:funcPr>
                              <m:ctrlPr>
                                <a:rPr lang="fr-F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p>
                                <m:sSupPr>
                                  <m:ctrlPr>
                                    <a:rPr lang="fr-FR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fr-FR" sz="20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sin</m:t>
                                  </m:r>
                                </m:e>
                                <m:sup>
                                  <m:r>
                                    <a:rPr lang="fr-FR" sz="20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fName>
                            <m:e>
                              <m:d>
                                <m:dPr>
                                  <m:ctrlPr>
                                    <a:rPr lang="fr-FR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fr-FR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fr-FR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FR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𝐸</m:t>
                                          </m:r>
                                        </m:e>
                                        <m:sub>
                                          <m:r>
                                            <a:rPr lang="fr-FR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</m:sub>
                                      </m:sSub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fr-FR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FR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𝐸</m:t>
                                          </m:r>
                                        </m:e>
                                        <m:sub>
                                          <m:r>
                                            <a:rPr lang="fr-FR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ℏ</m:t>
                                      </m:r>
                                    </m:den>
                                  </m:f>
                                  <m:r>
                                    <a:rPr lang="fr-FR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func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fr-FR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fr-FR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fr-FR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fr-FR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fr-FR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num>
                            <m:den>
                              <m:sSubSup>
                                <m:sSubSupPr>
                                  <m:ctrlPr>
                                    <a:rPr lang="fr-FR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fr-FR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fr-FR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fr-FR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fr-FR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fr-FR" sz="20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  <m:sSup>
                                <m:sSupPr>
                                  <m:ctrlPr>
                                    <a:rPr lang="fr-FR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p>
                                  <m:r>
                                    <a:rPr lang="fr-FR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func>
                            <m:funcPr>
                              <m:ctrlPr>
                                <a:rPr lang="fr-F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p>
                                <m:sSupPr>
                                  <m:ctrlPr>
                                    <a:rPr lang="fr-FR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fr-FR" sz="20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sin</m:t>
                                  </m:r>
                                </m:e>
                                <m:sup>
                                  <m:r>
                                    <a:rPr lang="fr-FR" sz="20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fName>
                            <m:e>
                              <m:d>
                                <m:dPr>
                                  <m:ctrlPr>
                                    <a:rPr lang="fr-FR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ad>
                                    <m:radPr>
                                      <m:degHide m:val="on"/>
                                      <m:ctrlPr>
                                        <a:rPr lang="fr-FR" sz="20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sSubSup>
                                        <m:sSubSupPr>
                                          <m:ctrlPr>
                                            <a:rPr lang="fr-FR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fr-FR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𝜔</m:t>
                                          </m:r>
                                        </m:e>
                                        <m:sub>
                                          <m:r>
                                            <a:rPr lang="fr-FR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  <m:sup>
                                          <m:r>
                                            <a:rPr lang="fr-FR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  <m:r>
                                        <a:rPr lang="fr-FR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fr-FR" sz="2000" b="0" i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Δ</m:t>
                                      </m:r>
                                      <m:sSup>
                                        <m:sSupPr>
                                          <m:ctrlPr>
                                            <a:rPr lang="fr-FR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fr-FR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𝜔</m:t>
                                          </m:r>
                                        </m:e>
                                        <m:sup>
                                          <m:r>
                                            <a:rPr lang="fr-FR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rad>
                                  <m:r>
                                    <a:rPr lang="fr-FR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fr-FR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func>
                        </m:e>
                      </m:borderBox>
                    </m:oMath>
                  </m:oMathPara>
                </a14:m>
                <a:endParaRPr lang="fr-FR" sz="2000" dirty="0"/>
              </a:p>
            </p:txBody>
          </p:sp>
        </mc:Choice>
        <mc:Fallback>
          <p:sp>
            <p:nvSpPr>
              <p:cNvPr id="3" name="Rectangle 2">
                <a:extLst>
                  <a:ext uri="{FF2B5EF4-FFF2-40B4-BE49-F238E27FC236}">
                    <a16:creationId xmlns:a14="http://schemas.microsoft.com/office/drawing/2010/main" xmlns="" xmlns:a16="http://schemas.microsoft.com/office/drawing/2014/main" id="{882A7602-5D39-4FAA-9667-88C74F81D1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960" y="2734788"/>
                <a:ext cx="7384277" cy="1771350"/>
              </a:xfrm>
              <a:prstGeom prst="rect">
                <a:avLst/>
              </a:prstGeom>
              <a:blipFill>
                <a:blip r:embed="rId4" cstate="print"/>
                <a:stretch>
                  <a:fillRect l="-619"/>
                </a:stretch>
              </a:blipFill>
            </p:spPr>
            <p:txBody>
              <a:bodyPr lIns="68580" tIns="34290" rIns="68580" bIns="34290"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="" xmlns:a14="http://schemas.microsoft.com/office/drawing/2010/main"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654866D-29F8-49B0-A44D-EFB2D2798AF6}"/>
                  </a:ext>
                </a:extLst>
              </p:cNvPr>
              <p:cNvSpPr/>
              <p:nvPr/>
            </p:nvSpPr>
            <p:spPr>
              <a:xfrm>
                <a:off x="3194853" y="1899217"/>
                <a:ext cx="4269246" cy="134088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d>
                                <m:dPr>
                                  <m:begChr m:val="|"/>
                                  <m:endChr m:val=""/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"/>
                                      <m:endChr m:val="⟩"/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̃"/>
                                              <m:ctrlPr>
                                                <a:rPr lang="fr-FR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fr-FR" i="1">
                                                  <a:latin typeface="Cambria Math" panose="02040503050406030204" pitchFamily="18" charset="0"/>
                                                </a:rPr>
                                                <m:t>𝜓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unc>
                                <m:func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fr-FR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num>
                                    <m:den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func>
                              <m:sSup>
                                <m:sSup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num>
                                    <m:den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sup>
                              </m:sSup>
                              <m:d>
                                <m:dPr>
                                  <m:begChr m:val="|"/>
                                  <m:endChr m:val=""/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"/>
                                      <m:endChr m:val="⟩"/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+ </m:t>
                              </m:r>
                              <m:func>
                                <m:func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fr-FR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num>
                                    <m:den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func>
                              <m:sSup>
                                <m:sSup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num>
                                    <m:den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sup>
                              </m:sSup>
                              <m:d>
                                <m:dPr>
                                  <m:begChr m:val="|"/>
                                  <m:endChr m:val=""/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"/>
                                      <m:endChr m:val="⟩"/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</m:e>
                                  </m:d>
                                </m:e>
                              </m:d>
                            </m:e>
                            <m:e>
                              <m:d>
                                <m:dPr>
                                  <m:begChr m:val="|"/>
                                  <m:endChr m:val=""/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"/>
                                      <m:endChr m:val="⟩"/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̃"/>
                                              <m:ctrlPr>
                                                <a:rPr lang="fr-FR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fr-FR" i="1">
                                                  <a:latin typeface="Cambria Math" panose="02040503050406030204" pitchFamily="18" charset="0"/>
                                                </a:rPr>
                                                <m:t>𝜓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fr-FR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num>
                                    <m:den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func>
                              <m:sSup>
                                <m:sSup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num>
                                    <m:den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sup>
                              </m:sSup>
                              <m:d>
                                <m:dPr>
                                  <m:begChr m:val="|"/>
                                  <m:endChr m:val=""/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"/>
                                      <m:endChr m:val="⟩"/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+ </m:t>
                              </m:r>
                              <m:func>
                                <m:func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fr-FR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num>
                                    <m:den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func>
                              <m:sSup>
                                <m:sSup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num>
                                    <m:den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sup>
                              </m:sSup>
                              <m:d>
                                <m:dPr>
                                  <m:begChr m:val="|"/>
                                  <m:endChr m:val=""/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"/>
                                      <m:endChr m:val="⟩"/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</m:e>
                                  </m:d>
                                </m:e>
                              </m:d>
                            </m:e>
                          </m:eqArr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8" name="Rectangle 7">
                <a:extLst>
                  <a:ext uri="{FF2B5EF4-FFF2-40B4-BE49-F238E27FC236}">
                    <a16:creationId xmlns:a14="http://schemas.microsoft.com/office/drawing/2010/main" xmlns="" xmlns:a16="http://schemas.microsoft.com/office/drawing/2014/main" id="{D654866D-29F8-49B0-A44D-EFB2D2798A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6140" y="1424413"/>
                <a:ext cx="3201935" cy="1005660"/>
              </a:xfrm>
              <a:prstGeom prst="rect">
                <a:avLst/>
              </a:prstGeom>
              <a:blipFill>
                <a:blip r:embed="rId5" cstate="print"/>
                <a:stretch>
                  <a:fillRect/>
                </a:stretch>
              </a:blipFill>
            </p:spPr>
            <p:txBody>
              <a:bodyPr lIns="68580" tIns="34290" rIns="68580" bIns="34290"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/>
          <p:cNvSpPr/>
          <p:nvPr/>
        </p:nvSpPr>
        <p:spPr>
          <a:xfrm>
            <a:off x="395536" y="4587974"/>
            <a:ext cx="16722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/>
              <a:t>Calculs de Hugo</a:t>
            </a:r>
            <a:endParaRPr lang="fr-FR" dirty="0"/>
          </a:p>
        </p:txBody>
      </p:sp>
    </p:spTree>
    <p:extLst>
      <p:ext uri="{BB962C8B-B14F-4D97-AF65-F5344CB8AC3E}">
        <p14:creationId xmlns="" xmlns:p14="http://schemas.microsoft.com/office/powerpoint/2010/main" val="236492832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11560" y="771550"/>
            <a:ext cx="7772400" cy="1102519"/>
          </a:xfrm>
        </p:spPr>
        <p:txBody>
          <a:bodyPr/>
          <a:lstStyle/>
          <a:p>
            <a:r>
              <a:rPr lang="fr-FR" dirty="0" smtClean="0"/>
              <a:t>Partie 5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31640" y="2211710"/>
            <a:ext cx="6400800" cy="1314450"/>
          </a:xfrm>
        </p:spPr>
        <p:txBody>
          <a:bodyPr>
            <a:normAutofit/>
          </a:bodyPr>
          <a:lstStyle/>
          <a:p>
            <a:r>
              <a:rPr lang="fr-FR" dirty="0" smtClean="0"/>
              <a:t>Puits (infini, fini, double), barrières, effet tunnel, radioactivité </a:t>
            </a:r>
            <a:r>
              <a:rPr lang="el-GR" dirty="0" smtClean="0"/>
              <a:t>α</a:t>
            </a:r>
            <a:endParaRPr lang="fr-FR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="" xmlns:a16="http://schemas.microsoft.com/office/drawing/2014/main" id="{4F7B8C4A-A517-48A5-9A16-AF290886685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452812" y="618931"/>
            <a:ext cx="1925424" cy="309476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="" xmlns:a16="http://schemas.microsoft.com/office/drawing/2014/main" id="{A8158FA0-5DBC-495D-8A95-51064999840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89755" y="1188324"/>
            <a:ext cx="2526809" cy="3421456"/>
          </a:xfrm>
          <a:prstGeom prst="rect">
            <a:avLst/>
          </a:prstGeom>
        </p:spPr>
      </p:pic>
      <p:pic>
        <p:nvPicPr>
          <p:cNvPr id="6" name="Picture 2" descr="https://scontent-cdg2-1.xx.fbcdn.net/v/t1.15752-9/62499869_382941405672877_2209855730008195072_n.png?_nc_cat=111&amp;_nc_ht=scontent-cdg2-1.xx&amp;oh=50bd20ce466e93f3e005725f217d25e2&amp;oe=5D879CB7">
            <a:extLst>
              <a:ext uri="{FF2B5EF4-FFF2-40B4-BE49-F238E27FC236}">
                <a16:creationId xmlns="" xmlns:a16="http://schemas.microsoft.com/office/drawing/2014/main" id="{47C10808-8C90-40EE-8D16-44CC4D27C1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b="7191"/>
          <a:stretch/>
        </p:blipFill>
        <p:spPr bwMode="auto">
          <a:xfrm>
            <a:off x="5724128" y="3275366"/>
            <a:ext cx="3168193" cy="174465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r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>
            <a:normAutofit fontScale="90000"/>
          </a:bodyPr>
          <a:lstStyle/>
          <a:p>
            <a:r>
              <a:rPr lang="fr-FR" dirty="0" smtClean="0"/>
              <a:t>Interprétation effet photoélectrique</a:t>
            </a:r>
            <a:endParaRPr lang="fr-FR" dirty="0"/>
          </a:p>
        </p:txBody>
      </p:sp>
      <p:sp>
        <p:nvSpPr>
          <p:cNvPr id="8" name="ZoneTexte 7"/>
          <p:cNvSpPr txBox="1"/>
          <p:nvPr/>
        </p:nvSpPr>
        <p:spPr>
          <a:xfrm>
            <a:off x="1043608" y="4461961"/>
            <a:ext cx="39604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Source inconnue (probablement la même que l’image précédente)</a:t>
            </a:r>
            <a:endParaRPr lang="fr-FR"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Modélisation d’un puits infini</a:t>
            </a:r>
            <a:endParaRPr lang="fr-FR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 l="18959" t="23138" r="20478" b="26307"/>
          <a:stretch>
            <a:fillRect/>
          </a:stretch>
        </p:blipFill>
        <p:spPr bwMode="auto">
          <a:xfrm>
            <a:off x="899592" y="1563638"/>
            <a:ext cx="6408712" cy="30093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ZoneTexte 4"/>
          <p:cNvSpPr txBox="1"/>
          <p:nvPr/>
        </p:nvSpPr>
        <p:spPr>
          <a:xfrm>
            <a:off x="7164288" y="2067694"/>
            <a:ext cx="15841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Tout-en-un Physique </a:t>
            </a:r>
            <a:r>
              <a:rPr lang="fr-FR" dirty="0" err="1" smtClean="0"/>
              <a:t>Dunod</a:t>
            </a:r>
            <a:r>
              <a:rPr lang="fr-FR" dirty="0" smtClean="0"/>
              <a:t> 2016</a:t>
            </a:r>
            <a:endParaRPr lang="fr-FR" dirty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676489" y="224612"/>
            <a:ext cx="8053804" cy="527998"/>
          </a:xfrm>
        </p:spPr>
        <p:txBody>
          <a:bodyPr>
            <a:noAutofit/>
          </a:bodyPr>
          <a:lstStyle/>
          <a:p>
            <a:r>
              <a:rPr lang="fr-FR" sz="3000" dirty="0"/>
              <a:t>Similitudes et différences avec la corde de Melde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3C165-1CF2-4D59-9A6C-47C1A89084C0}" type="slidenum">
              <a:rPr lang="fr-FR" smtClean="0"/>
              <a:pPr/>
              <a:t>51</a:t>
            </a:fld>
            <a:endParaRPr lang="fr-FR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111632" y="901681"/>
            <a:ext cx="5183519" cy="3784427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107504" y="3795886"/>
            <a:ext cx="1800200" cy="90024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fr-FR" dirty="0" smtClean="0"/>
              <a:t>Physique Tout-en-un PC/PC* - </a:t>
            </a:r>
            <a:r>
              <a:rPr lang="fr-FR" dirty="0" err="1" smtClean="0"/>
              <a:t>Dunod</a:t>
            </a:r>
            <a:r>
              <a:rPr lang="fr-FR" dirty="0" smtClean="0"/>
              <a:t>(2016)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xmlns="" val="247562550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="" xmlns:a16="http://schemas.microsoft.com/office/drawing/2014/main" id="{B2E44ABC-5687-442F-BD23-9214626627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3C165-1CF2-4D59-9A6C-47C1A89084C0}" type="slidenum">
              <a:rPr lang="fr-FR" smtClean="0"/>
              <a:pPr/>
              <a:t>52</a:t>
            </a:fld>
            <a:endParaRPr lang="fr-FR" dirty="0"/>
          </a:p>
        </p:txBody>
      </p:sp>
      <p:sp>
        <p:nvSpPr>
          <p:cNvPr id="6" name="Titre 5"/>
          <p:cNvSpPr>
            <a:spLocks noGrp="1"/>
          </p:cNvSpPr>
          <p:nvPr>
            <p:ph type="title"/>
          </p:nvPr>
        </p:nvSpPr>
        <p:spPr>
          <a:xfrm>
            <a:off x="307427" y="214953"/>
            <a:ext cx="8726214" cy="527998"/>
          </a:xfrm>
        </p:spPr>
        <p:txBody>
          <a:bodyPr>
            <a:noAutofit/>
          </a:bodyPr>
          <a:lstStyle/>
          <a:p>
            <a:pPr algn="ctr"/>
            <a:r>
              <a:rPr lang="fr-FR" sz="2400" dirty="0"/>
              <a:t>Niveaux d’énergie pour le puits de potentiel infini</a:t>
            </a: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88875" y="955176"/>
            <a:ext cx="5611969" cy="3677436"/>
          </a:xfrm>
          <a:prstGeom prst="rect">
            <a:avLst/>
          </a:prstGeom>
        </p:spPr>
      </p:pic>
      <p:sp>
        <p:nvSpPr>
          <p:cNvPr id="9" name="ZoneTexte 8"/>
          <p:cNvSpPr txBox="1"/>
          <p:nvPr/>
        </p:nvSpPr>
        <p:spPr>
          <a:xfrm>
            <a:off x="1403648" y="4659982"/>
            <a:ext cx="4828425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fr-FR" dirty="0" smtClean="0"/>
              <a:t>Physique Tout-en-un PC/PC* - </a:t>
            </a:r>
            <a:r>
              <a:rPr lang="fr-FR" dirty="0" err="1" smtClean="0"/>
              <a:t>Dunod</a:t>
            </a:r>
            <a:r>
              <a:rPr lang="fr-FR" dirty="0" smtClean="0"/>
              <a:t>(2016)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xmlns="" val="117441187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Évolution temporelle d’une superposition d’états stationnaires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 l="20539" t="8159" r="21531" b="6646"/>
          <a:stretch>
            <a:fillRect/>
          </a:stretch>
        </p:blipFill>
        <p:spPr bwMode="auto">
          <a:xfrm>
            <a:off x="2051720" y="1275606"/>
            <a:ext cx="4428096" cy="36632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ZoneTexte 3"/>
          <p:cNvSpPr txBox="1"/>
          <p:nvPr/>
        </p:nvSpPr>
        <p:spPr>
          <a:xfrm>
            <a:off x="107504" y="3795886"/>
            <a:ext cx="1800200" cy="90024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fr-FR" dirty="0" smtClean="0"/>
              <a:t>Physique Tout-en-un PC/PC* - </a:t>
            </a:r>
            <a:r>
              <a:rPr lang="fr-FR" dirty="0" err="1" smtClean="0"/>
              <a:t>Dunod</a:t>
            </a:r>
            <a:r>
              <a:rPr lang="fr-FR" dirty="0" smtClean="0"/>
              <a:t>(2016)</a:t>
            </a:r>
            <a:endParaRPr lang="fr-FR" dirty="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Modélisation puits fini</a:t>
            </a:r>
            <a:endParaRPr lang="fr-FR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 l="30018" t="25011" r="26271" b="21625"/>
          <a:stretch>
            <a:fillRect/>
          </a:stretch>
        </p:blipFill>
        <p:spPr bwMode="auto">
          <a:xfrm>
            <a:off x="1547664" y="915566"/>
            <a:ext cx="5976664" cy="4104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ZoneTexte 3"/>
          <p:cNvSpPr txBox="1"/>
          <p:nvPr/>
        </p:nvSpPr>
        <p:spPr>
          <a:xfrm>
            <a:off x="107504" y="3795886"/>
            <a:ext cx="1800200" cy="90024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fr-FR" dirty="0" smtClean="0"/>
              <a:t>Physique Tout-en-un PC/PC* - </a:t>
            </a:r>
            <a:r>
              <a:rPr lang="fr-FR" dirty="0" err="1" smtClean="0"/>
              <a:t>Dunod</a:t>
            </a:r>
            <a:r>
              <a:rPr lang="fr-FR" dirty="0" smtClean="0"/>
              <a:t>(2016)</a:t>
            </a:r>
            <a:endParaRPr lang="fr-FR" dirty="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Calculs liés au puits fini (I)</a:t>
            </a:r>
            <a:endParaRPr lang="fr-FR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 l="11059" t="10967" r="6258" b="19753"/>
          <a:stretch>
            <a:fillRect/>
          </a:stretch>
        </p:blipFill>
        <p:spPr bwMode="auto">
          <a:xfrm>
            <a:off x="467544" y="1275606"/>
            <a:ext cx="7460613" cy="35164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ZoneTexte 3"/>
          <p:cNvSpPr txBox="1"/>
          <p:nvPr/>
        </p:nvSpPr>
        <p:spPr>
          <a:xfrm>
            <a:off x="6948264" y="1851670"/>
            <a:ext cx="1800200" cy="90024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fr-FR" dirty="0" smtClean="0"/>
              <a:t>Physique Tout-en-un PC/PC* - </a:t>
            </a:r>
            <a:r>
              <a:rPr lang="fr-FR" dirty="0" err="1" smtClean="0"/>
              <a:t>Dunod</a:t>
            </a:r>
            <a:r>
              <a:rPr lang="fr-FR" dirty="0" smtClean="0"/>
              <a:t>(2016)</a:t>
            </a:r>
            <a:endParaRPr lang="fr-FR" dirty="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Calculs liés au puits fini (I)</a:t>
            </a:r>
            <a:endParaRPr lang="fr-FR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 l="11059" t="10967" r="6258" b="19753"/>
          <a:stretch>
            <a:fillRect/>
          </a:stretch>
        </p:blipFill>
        <p:spPr bwMode="auto">
          <a:xfrm>
            <a:off x="467544" y="1275606"/>
            <a:ext cx="7460613" cy="35164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ZoneTexte 3"/>
          <p:cNvSpPr txBox="1"/>
          <p:nvPr/>
        </p:nvSpPr>
        <p:spPr>
          <a:xfrm>
            <a:off x="6948264" y="1851670"/>
            <a:ext cx="1800200" cy="90024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fr-FR" dirty="0" smtClean="0"/>
              <a:t>Physique Tout-en-un PC/PC* - </a:t>
            </a:r>
            <a:r>
              <a:rPr lang="fr-FR" dirty="0" err="1" smtClean="0"/>
              <a:t>Dunod</a:t>
            </a:r>
            <a:r>
              <a:rPr lang="fr-FR" dirty="0" smtClean="0"/>
              <a:t>(2016)</a:t>
            </a:r>
            <a:endParaRPr lang="fr-FR" dirty="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Calculs liés au puits fini (II)</a:t>
            </a:r>
            <a:endParaRPr lang="fr-FR" dirty="0"/>
          </a:p>
        </p:txBody>
      </p:sp>
      <p:sp>
        <p:nvSpPr>
          <p:cNvPr id="3" name="ZoneTexte 2"/>
          <p:cNvSpPr txBox="1"/>
          <p:nvPr/>
        </p:nvSpPr>
        <p:spPr>
          <a:xfrm>
            <a:off x="7164288" y="2067694"/>
            <a:ext cx="15841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Tout-en-un Physique </a:t>
            </a:r>
            <a:r>
              <a:rPr lang="fr-FR" dirty="0" err="1" smtClean="0"/>
              <a:t>Dunod</a:t>
            </a:r>
            <a:r>
              <a:rPr lang="fr-FR" dirty="0" smtClean="0"/>
              <a:t> 2016</a:t>
            </a:r>
            <a:endParaRPr lang="fr-FR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 l="22645" t="7223" r="23111" b="10391"/>
          <a:stretch>
            <a:fillRect/>
          </a:stretch>
        </p:blipFill>
        <p:spPr bwMode="auto">
          <a:xfrm>
            <a:off x="1115616" y="1080990"/>
            <a:ext cx="4754983" cy="40625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Calculs liés au puits fini (III)</a:t>
            </a:r>
            <a:endParaRPr lang="fr-FR" dirty="0"/>
          </a:p>
        </p:txBody>
      </p:sp>
      <p:sp>
        <p:nvSpPr>
          <p:cNvPr id="3" name="ZoneTexte 2"/>
          <p:cNvSpPr txBox="1"/>
          <p:nvPr/>
        </p:nvSpPr>
        <p:spPr>
          <a:xfrm>
            <a:off x="3131840" y="4587974"/>
            <a:ext cx="3384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Tout-en-un Physique </a:t>
            </a:r>
            <a:r>
              <a:rPr lang="fr-FR" dirty="0" err="1" smtClean="0"/>
              <a:t>Dunod</a:t>
            </a:r>
            <a:r>
              <a:rPr lang="fr-FR" dirty="0" smtClean="0"/>
              <a:t> 2016</a:t>
            </a:r>
            <a:endParaRPr lang="fr-FR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 l="11586" t="19393" r="5732" b="28179"/>
          <a:stretch>
            <a:fillRect/>
          </a:stretch>
        </p:blipFill>
        <p:spPr bwMode="auto">
          <a:xfrm>
            <a:off x="251520" y="1131590"/>
            <a:ext cx="8680822" cy="30963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Puits fini – Résolution graphique</a:t>
            </a:r>
            <a:endParaRPr lang="fr-FR" dirty="0"/>
          </a:p>
        </p:txBody>
      </p:sp>
      <p:sp>
        <p:nvSpPr>
          <p:cNvPr id="3" name="ZoneTexte 2"/>
          <p:cNvSpPr txBox="1"/>
          <p:nvPr/>
        </p:nvSpPr>
        <p:spPr>
          <a:xfrm>
            <a:off x="5220072" y="2499742"/>
            <a:ext cx="3384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Tout-en-un Physique </a:t>
            </a:r>
            <a:r>
              <a:rPr lang="fr-FR" dirty="0" err="1" smtClean="0"/>
              <a:t>Dunod</a:t>
            </a:r>
            <a:r>
              <a:rPr lang="fr-FR" dirty="0" smtClean="0"/>
              <a:t> 2016</a:t>
            </a:r>
            <a:endParaRPr lang="fr-FR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/>
          <a:srcRect l="28438" t="10031" r="26797" b="6646"/>
          <a:stretch>
            <a:fillRect/>
          </a:stretch>
        </p:blipFill>
        <p:spPr bwMode="auto">
          <a:xfrm>
            <a:off x="827584" y="1059582"/>
            <a:ext cx="3782443" cy="3960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2800" dirty="0" smtClean="0"/>
              <a:t>Photomultiplicateur : utilisable dans l’expérience de Hertz, ou expérience de diffraction des électrons</a:t>
            </a:r>
            <a:endParaRPr lang="fr-FR" sz="2800" dirty="0"/>
          </a:p>
        </p:txBody>
      </p:sp>
      <p:pic>
        <p:nvPicPr>
          <p:cNvPr id="4" name="Picture 2" descr="RÃ©sultat de recherche d'images pour &quot;schÃ©ma photomultiplicateur&quot;">
            <a:extLst>
              <a:ext uri="{FF2B5EF4-FFF2-40B4-BE49-F238E27FC236}">
                <a16:creationId xmlns="" xmlns:a16="http://schemas.microsoft.com/office/drawing/2014/main" id="{079A78FC-50C9-4FE4-8A81-00D7A7A44B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653648"/>
            <a:ext cx="6840760" cy="280831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oneTexte 4"/>
          <p:cNvSpPr txBox="1"/>
          <p:nvPr/>
        </p:nvSpPr>
        <p:spPr>
          <a:xfrm>
            <a:off x="1907704" y="4569972"/>
            <a:ext cx="5616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Source inconnue</a:t>
            </a:r>
            <a:endParaRPr lang="fr-FR" dirty="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Puits fini – Résolution graphique</a:t>
            </a:r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3C165-1CF2-4D59-9A6C-47C1A89084C0}" type="slidenum">
              <a:rPr lang="fr-FR" smtClean="0"/>
              <a:pPr/>
              <a:t>60</a:t>
            </a:fld>
            <a:endParaRPr lang="fr-FR"/>
          </a:p>
        </p:txBody>
      </p:sp>
      <p:grpSp>
        <p:nvGrpSpPr>
          <p:cNvPr id="7" name="Groupe 6"/>
          <p:cNvGrpSpPr/>
          <p:nvPr/>
        </p:nvGrpSpPr>
        <p:grpSpPr>
          <a:xfrm>
            <a:off x="1399188" y="1097196"/>
            <a:ext cx="5615117" cy="3702247"/>
            <a:chOff x="1865584" y="1462927"/>
            <a:chExt cx="7486822" cy="4936330"/>
          </a:xfrm>
        </p:grpSpPr>
        <p:pic>
          <p:nvPicPr>
            <p:cNvPr id="4" name="Image 3">
              <a:extLst>
                <a:ext uri="{FF2B5EF4-FFF2-40B4-BE49-F238E27FC236}">
                  <a16:creationId xmlns:a16="http://schemas.microsoft.com/office/drawing/2014/main" xmlns="" id="{1A5B5CB7-EB29-4C31-A057-969FC9492D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2839592" y="1462927"/>
              <a:ext cx="6512814" cy="4739633"/>
            </a:xfrm>
            <a:prstGeom prst="rect">
              <a:avLst/>
            </a:prstGeom>
          </p:spPr>
        </p:pic>
        <p:sp>
          <p:nvSpPr>
            <p:cNvPr id="5" name="ZoneTexte 4"/>
            <p:cNvSpPr txBox="1"/>
            <p:nvPr/>
          </p:nvSpPr>
          <p:spPr>
            <a:xfrm>
              <a:off x="5927834" y="5906814"/>
              <a:ext cx="1324304" cy="49244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fr-FR" dirty="0" smtClean="0"/>
                <a:t>u =ka/2</a:t>
              </a:r>
              <a:endParaRPr lang="fr-FR" dirty="0"/>
            </a:p>
          </p:txBody>
        </p:sp>
        <p:sp>
          <p:nvSpPr>
            <p:cNvPr id="6" name="ZoneTexte 5"/>
            <p:cNvSpPr txBox="1"/>
            <p:nvPr/>
          </p:nvSpPr>
          <p:spPr>
            <a:xfrm>
              <a:off x="1865584" y="3053254"/>
              <a:ext cx="1324304" cy="160043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fr-FR" dirty="0" smtClean="0"/>
                <a:t>v =</a:t>
              </a:r>
              <a:r>
                <a:rPr lang="fr-FR" dirty="0" err="1" smtClean="0"/>
                <a:t>qa</a:t>
              </a:r>
              <a:r>
                <a:rPr lang="fr-FR" dirty="0" smtClean="0"/>
                <a:t>/2</a:t>
              </a:r>
            </a:p>
            <a:p>
              <a:endParaRPr lang="fr-FR" dirty="0" smtClean="0"/>
            </a:p>
            <a:p>
              <a:endParaRPr lang="fr-FR" dirty="0" smtClean="0"/>
            </a:p>
            <a:p>
              <a:endParaRPr lang="fr-FR" dirty="0"/>
            </a:p>
          </p:txBody>
        </p:sp>
      </p:grpSp>
      <p:sp>
        <p:nvSpPr>
          <p:cNvPr id="8" name="ZoneTexte 7"/>
          <p:cNvSpPr txBox="1"/>
          <p:nvPr/>
        </p:nvSpPr>
        <p:spPr>
          <a:xfrm>
            <a:off x="7164288" y="2211710"/>
            <a:ext cx="15841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Provient du programme Python : puits fini</a:t>
            </a:r>
            <a:endParaRPr lang="fr-FR" dirty="0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Puits fini – Niveaux d’énergie et densités de probabilité</a:t>
            </a:r>
            <a:endParaRPr lang="fr-FR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/>
          <a:srcRect l="25805" t="8159" r="22058" b="4774"/>
          <a:stretch>
            <a:fillRect/>
          </a:stretch>
        </p:blipFill>
        <p:spPr bwMode="auto">
          <a:xfrm>
            <a:off x="899592" y="1275606"/>
            <a:ext cx="4117435" cy="38678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ZoneTexte 3"/>
          <p:cNvSpPr txBox="1"/>
          <p:nvPr/>
        </p:nvSpPr>
        <p:spPr>
          <a:xfrm>
            <a:off x="5220072" y="2499742"/>
            <a:ext cx="3384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Tout-en-un Physique </a:t>
            </a:r>
            <a:r>
              <a:rPr lang="fr-FR" dirty="0" err="1" smtClean="0"/>
              <a:t>Dunod</a:t>
            </a:r>
            <a:r>
              <a:rPr lang="fr-FR" dirty="0" smtClean="0"/>
              <a:t> 2016</a:t>
            </a:r>
            <a:endParaRPr lang="fr-FR" dirty="0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Comparaison des niveaux d’énergie puits infini et fini</a:t>
            </a:r>
            <a:endParaRPr lang="fr-FR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/>
          <a:srcRect l="16059" t="10967" r="13898" b="12263"/>
          <a:stretch>
            <a:fillRect/>
          </a:stretch>
        </p:blipFill>
        <p:spPr bwMode="auto">
          <a:xfrm>
            <a:off x="971600" y="1325451"/>
            <a:ext cx="6192688" cy="38180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ZoneTexte 3"/>
          <p:cNvSpPr txBox="1"/>
          <p:nvPr/>
        </p:nvSpPr>
        <p:spPr>
          <a:xfrm>
            <a:off x="5436096" y="2499742"/>
            <a:ext cx="3384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Tout-en-un Physique </a:t>
            </a:r>
            <a:r>
              <a:rPr lang="fr-FR" dirty="0" err="1" smtClean="0"/>
              <a:t>Dunod</a:t>
            </a:r>
            <a:r>
              <a:rPr lang="fr-FR" dirty="0" smtClean="0"/>
              <a:t> 2016</a:t>
            </a:r>
            <a:endParaRPr lang="fr-FR" dirty="0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Modèle barrière de potentiel</a:t>
            </a:r>
            <a:endParaRPr lang="fr-FR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print"/>
          <a:srcRect l="34231" t="18457" r="15211" b="20689"/>
          <a:stretch>
            <a:fillRect/>
          </a:stretch>
        </p:blipFill>
        <p:spPr bwMode="auto">
          <a:xfrm>
            <a:off x="683568" y="1347614"/>
            <a:ext cx="5423864" cy="36724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ZoneTexte 3"/>
          <p:cNvSpPr txBox="1"/>
          <p:nvPr/>
        </p:nvSpPr>
        <p:spPr>
          <a:xfrm>
            <a:off x="5759624" y="2427734"/>
            <a:ext cx="3384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Tout-en-un Physique </a:t>
            </a:r>
            <a:r>
              <a:rPr lang="fr-FR" dirty="0" err="1" smtClean="0"/>
              <a:t>Dunod</a:t>
            </a:r>
            <a:r>
              <a:rPr lang="fr-FR" dirty="0" smtClean="0"/>
              <a:t> 2016</a:t>
            </a:r>
            <a:endParaRPr lang="fr-FR" dirty="0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Barrière – Calculs (I) </a:t>
            </a:r>
            <a:endParaRPr lang="fr-FR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 cstate="print"/>
          <a:srcRect l="34758" t="15649" r="36803" b="74053"/>
          <a:stretch>
            <a:fillRect/>
          </a:stretch>
        </p:blipFill>
        <p:spPr bwMode="auto">
          <a:xfrm>
            <a:off x="2339752" y="1419622"/>
            <a:ext cx="3888432" cy="79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2" cstate="print"/>
          <a:srcRect l="21592" t="61523" r="23637" b="10658"/>
          <a:stretch>
            <a:fillRect/>
          </a:stretch>
        </p:blipFill>
        <p:spPr bwMode="auto">
          <a:xfrm>
            <a:off x="1331640" y="2427734"/>
            <a:ext cx="7488832" cy="21397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ZoneTexte 4"/>
          <p:cNvSpPr txBox="1"/>
          <p:nvPr/>
        </p:nvSpPr>
        <p:spPr>
          <a:xfrm>
            <a:off x="7164288" y="1635646"/>
            <a:ext cx="15841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Tout-en-un Physique </a:t>
            </a:r>
            <a:r>
              <a:rPr lang="fr-FR" dirty="0" err="1" smtClean="0"/>
              <a:t>Dunod</a:t>
            </a:r>
            <a:r>
              <a:rPr lang="fr-FR" dirty="0" smtClean="0"/>
              <a:t> 2016</a:t>
            </a:r>
            <a:endParaRPr lang="fr-FR" dirty="0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Barrière – Calculs (II) </a:t>
            </a:r>
            <a:endParaRPr lang="fr-FR" dirty="0"/>
          </a:p>
        </p:txBody>
      </p:sp>
      <p:sp>
        <p:nvSpPr>
          <p:cNvPr id="3" name="ZoneTexte 2"/>
          <p:cNvSpPr txBox="1"/>
          <p:nvPr/>
        </p:nvSpPr>
        <p:spPr>
          <a:xfrm>
            <a:off x="7164288" y="2067694"/>
            <a:ext cx="15841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Tout-en-un Physique </a:t>
            </a:r>
            <a:r>
              <a:rPr lang="fr-FR" dirty="0" err="1" smtClean="0"/>
              <a:t>Dunod</a:t>
            </a:r>
            <a:r>
              <a:rPr lang="fr-FR" dirty="0" smtClean="0"/>
              <a:t> 2016</a:t>
            </a:r>
            <a:endParaRPr lang="fr-FR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 cstate="print"/>
          <a:srcRect l="26332" t="10031" r="31010" b="46903"/>
          <a:stretch>
            <a:fillRect/>
          </a:stretch>
        </p:blipFill>
        <p:spPr bwMode="auto">
          <a:xfrm>
            <a:off x="395536" y="1131590"/>
            <a:ext cx="4752528" cy="26989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2" cstate="print"/>
          <a:srcRect l="26042" t="78374" r="37887" b="4774"/>
          <a:stretch>
            <a:fillRect/>
          </a:stretch>
        </p:blipFill>
        <p:spPr bwMode="auto">
          <a:xfrm>
            <a:off x="323528" y="3795886"/>
            <a:ext cx="5127892" cy="13476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Barrière – </a:t>
            </a:r>
            <a:r>
              <a:rPr lang="fr-FR" dirty="0" err="1" smtClean="0"/>
              <a:t>Coeff</a:t>
            </a:r>
            <a:r>
              <a:rPr lang="fr-FR" dirty="0" smtClean="0"/>
              <a:t> de réflexion et transmission (I)</a:t>
            </a:r>
            <a:endParaRPr lang="fr-FR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 cstate="print"/>
          <a:srcRect l="25805" t="13776" r="27324" b="21892"/>
          <a:stretch>
            <a:fillRect/>
          </a:stretch>
        </p:blipFill>
        <p:spPr bwMode="auto">
          <a:xfrm>
            <a:off x="179512" y="1251803"/>
            <a:ext cx="5040560" cy="38916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ZoneTexte 3"/>
          <p:cNvSpPr txBox="1"/>
          <p:nvPr/>
        </p:nvSpPr>
        <p:spPr>
          <a:xfrm>
            <a:off x="7164288" y="2067694"/>
            <a:ext cx="15841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Tout-en-un Physique </a:t>
            </a:r>
            <a:r>
              <a:rPr lang="fr-FR" dirty="0" err="1" smtClean="0"/>
              <a:t>Dunod</a:t>
            </a:r>
            <a:r>
              <a:rPr lang="fr-FR" dirty="0" smtClean="0"/>
              <a:t> 2016</a:t>
            </a:r>
            <a:endParaRPr lang="fr-FR" dirty="0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Barrière – </a:t>
            </a:r>
            <a:r>
              <a:rPr lang="fr-FR" dirty="0" err="1" smtClean="0"/>
              <a:t>Coeff</a:t>
            </a:r>
            <a:r>
              <a:rPr lang="fr-FR" dirty="0" smtClean="0"/>
              <a:t> de réflexion et transmission (II)</a:t>
            </a:r>
            <a:endParaRPr lang="fr-FR"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 cstate="print"/>
          <a:srcRect l="35811" t="30628" r="33643" b="30051"/>
          <a:stretch>
            <a:fillRect/>
          </a:stretch>
        </p:blipFill>
        <p:spPr bwMode="auto">
          <a:xfrm>
            <a:off x="1475656" y="1491630"/>
            <a:ext cx="4176464" cy="30243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ZoneTexte 3"/>
          <p:cNvSpPr txBox="1"/>
          <p:nvPr/>
        </p:nvSpPr>
        <p:spPr>
          <a:xfrm>
            <a:off x="7164288" y="2067694"/>
            <a:ext cx="15841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Tout-en-un Physique </a:t>
            </a:r>
            <a:r>
              <a:rPr lang="fr-FR" dirty="0" err="1" smtClean="0"/>
              <a:t>Dunod</a:t>
            </a:r>
            <a:r>
              <a:rPr lang="fr-FR" dirty="0" smtClean="0"/>
              <a:t> 2016</a:t>
            </a:r>
            <a:endParaRPr lang="fr-FR" dirty="0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Barrière- Densité de probabilité de présence</a:t>
            </a:r>
            <a:endParaRPr lang="fr-FR" dirty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 cstate="print"/>
          <a:srcRect l="19486" t="16585" r="16264" b="17881"/>
          <a:stretch>
            <a:fillRect/>
          </a:stretch>
        </p:blipFill>
        <p:spPr bwMode="auto">
          <a:xfrm>
            <a:off x="899591" y="1419622"/>
            <a:ext cx="5435575" cy="31187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ZoneTexte 3"/>
          <p:cNvSpPr txBox="1"/>
          <p:nvPr/>
        </p:nvSpPr>
        <p:spPr>
          <a:xfrm>
            <a:off x="7164288" y="2067694"/>
            <a:ext cx="15841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Tout-en-un Physique </a:t>
            </a:r>
            <a:r>
              <a:rPr lang="fr-FR" dirty="0" err="1" smtClean="0"/>
              <a:t>Dunod</a:t>
            </a:r>
            <a:r>
              <a:rPr lang="fr-FR" dirty="0" smtClean="0"/>
              <a:t> 2016</a:t>
            </a:r>
            <a:endParaRPr lang="fr-FR" dirty="0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Validité de l’approximation de la barrière épaisse</a:t>
            </a:r>
            <a:endParaRPr lang="fr-FR" dirty="0"/>
          </a:p>
        </p:txBody>
      </p:sp>
      <p:pic>
        <p:nvPicPr>
          <p:cNvPr id="3" name="Graphique 7">
            <a:extLst>
              <a:ext uri="{FF2B5EF4-FFF2-40B4-BE49-F238E27FC236}">
                <a16:creationId xmlns:a16="http://schemas.microsoft.com/office/drawing/2014/main" xmlns="" id="{766E041B-4162-4E26-9390-AB28F718DC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611560" y="1044649"/>
            <a:ext cx="6148277" cy="4098851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6732240" y="1995686"/>
            <a:ext cx="18722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Extrait du programme Python </a:t>
            </a:r>
            <a:r>
              <a:rPr lang="fr-FR" dirty="0" err="1" smtClean="0"/>
              <a:t>effet_tunnel</a:t>
            </a:r>
            <a:endParaRPr lang="fr-FR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="" xmlns:a16="http://schemas.microsoft.com/office/drawing/2014/main" id="{3DB09D91-C4E5-47AB-B312-F2D6A394E85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949822" y="681761"/>
            <a:ext cx="3005269" cy="4480995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="" xmlns:a16="http://schemas.microsoft.com/office/drawing/2014/main" id="{A8C40CB2-F419-46FA-BE1A-C6ABC3E0AF6C}"/>
              </a:ext>
            </a:extLst>
          </p:cNvPr>
          <p:cNvSpPr txBox="1"/>
          <p:nvPr/>
        </p:nvSpPr>
        <p:spPr>
          <a:xfrm>
            <a:off x="442902" y="2719897"/>
            <a:ext cx="306074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000" b="1" dirty="0"/>
              <a:t>Anneaux de Fabry-Pérot</a:t>
            </a:r>
            <a:r>
              <a:rPr lang="fr-FR" sz="2000" dirty="0"/>
              <a:t>, Université de Princeton (1968)</a:t>
            </a:r>
          </a:p>
          <a:p>
            <a:pPr algn="r"/>
            <a:r>
              <a:rPr lang="fr-FR" sz="2000" i="1" dirty="0"/>
              <a:t>200 photons/seconde</a:t>
            </a:r>
          </a:p>
        </p:txBody>
      </p:sp>
      <p:sp>
        <p:nvSpPr>
          <p:cNvPr id="6" name="Titr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>
            <a:normAutofit/>
          </a:bodyPr>
          <a:lstStyle/>
          <a:p>
            <a:r>
              <a:rPr lang="fr-FR" dirty="0" smtClean="0"/>
              <a:t>Interférences à photons uniques</a:t>
            </a:r>
            <a:endParaRPr lang="fr-FR" dirty="0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Microscope à effet tunnel : allure de la barrière</a:t>
            </a:r>
            <a:endParaRPr lang="fr-FR" dirty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 cstate="print"/>
          <a:srcRect l="12639" t="13776" r="15738" b="18817"/>
          <a:stretch>
            <a:fillRect/>
          </a:stretch>
        </p:blipFill>
        <p:spPr bwMode="auto">
          <a:xfrm>
            <a:off x="1475656" y="1491630"/>
            <a:ext cx="6408712" cy="33928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ZoneTexte 3"/>
          <p:cNvSpPr txBox="1"/>
          <p:nvPr/>
        </p:nvSpPr>
        <p:spPr>
          <a:xfrm>
            <a:off x="7380312" y="987574"/>
            <a:ext cx="15841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Tout-en-un Physique </a:t>
            </a:r>
            <a:r>
              <a:rPr lang="fr-FR" dirty="0" err="1" smtClean="0"/>
              <a:t>Dunod</a:t>
            </a:r>
            <a:r>
              <a:rPr lang="fr-FR" dirty="0" smtClean="0"/>
              <a:t> 2016</a:t>
            </a:r>
            <a:endParaRPr lang="fr-FR" dirty="0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MET –Schéma de fonctionnement</a:t>
            </a:r>
            <a:endParaRPr lang="fr-FR" dirty="0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 cstate="print"/>
          <a:srcRect l="18432" t="23138" r="16265" b="11327"/>
          <a:stretch>
            <a:fillRect/>
          </a:stretch>
        </p:blipFill>
        <p:spPr bwMode="auto">
          <a:xfrm>
            <a:off x="1043608" y="1275606"/>
            <a:ext cx="6408712" cy="36178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ZoneTexte 3"/>
          <p:cNvSpPr txBox="1"/>
          <p:nvPr/>
        </p:nvSpPr>
        <p:spPr>
          <a:xfrm>
            <a:off x="7559824" y="2427734"/>
            <a:ext cx="15841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Tout-en-un Physique </a:t>
            </a:r>
            <a:r>
              <a:rPr lang="fr-FR" dirty="0" err="1" smtClean="0"/>
              <a:t>Dunod</a:t>
            </a:r>
            <a:r>
              <a:rPr lang="fr-FR" dirty="0" smtClean="0"/>
              <a:t> 2016</a:t>
            </a:r>
            <a:endParaRPr lang="fr-FR" dirty="0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MET </a:t>
            </a:r>
            <a:r>
              <a:rPr lang="fr-FR" dirty="0" smtClean="0"/>
              <a:t>– Dispositif expérimental</a:t>
            </a:r>
            <a:endParaRPr lang="fr-FR" dirty="0"/>
          </a:p>
        </p:txBody>
      </p:sp>
      <p:pic>
        <p:nvPicPr>
          <p:cNvPr id="3" name="Espace réservé du contenu 5">
            <a:extLst>
              <a:ext uri="{FF2B5EF4-FFF2-40B4-BE49-F238E27FC236}">
                <a16:creationId xmlns:a16="http://schemas.microsoft.com/office/drawing/2014/main" xmlns="" id="{E92CAD55-15FD-4142-A280-7C43FED3E085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27584" y="1419622"/>
            <a:ext cx="3600400" cy="3512483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6588224" y="3435846"/>
            <a:ext cx="2376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Source inconnue</a:t>
            </a:r>
            <a:endParaRPr lang="fr-FR" dirty="0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MET </a:t>
            </a:r>
            <a:r>
              <a:rPr lang="fr-FR" dirty="0" smtClean="0"/>
              <a:t>– </a:t>
            </a:r>
            <a:r>
              <a:rPr lang="fr-FR" dirty="0" err="1" smtClean="0"/>
              <a:t>Coef</a:t>
            </a:r>
            <a:r>
              <a:rPr lang="fr-FR" dirty="0" smtClean="0"/>
              <a:t> de transmission</a:t>
            </a:r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51520" y="1203598"/>
            <a:ext cx="8712968" cy="2955381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1763688" y="4515966"/>
            <a:ext cx="4032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Source inconnue</a:t>
            </a:r>
            <a:endParaRPr lang="fr-FR" dirty="0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123478"/>
            <a:ext cx="5436096" cy="857250"/>
          </a:xfrm>
        </p:spPr>
        <p:txBody>
          <a:bodyPr>
            <a:noAutofit/>
          </a:bodyPr>
          <a:lstStyle/>
          <a:p>
            <a:r>
              <a:rPr lang="fr-FR" sz="3600" dirty="0" smtClean="0"/>
              <a:t>MET – Comparaison à l’expérience</a:t>
            </a:r>
            <a:endParaRPr lang="fr-FR" sz="3600" dirty="0"/>
          </a:p>
        </p:txBody>
      </p:sp>
      <p:graphicFrame>
        <p:nvGraphicFramePr>
          <p:cNvPr id="3" name="Tableau 2">
            <a:extLst>
              <a:ext uri="{FF2B5EF4-FFF2-40B4-BE49-F238E27FC236}">
                <a16:creationId xmlns="" xmlns:a14="http://schemas.microsoft.com/office/drawing/2010/main" xmlns:a16="http://schemas.microsoft.com/office/drawing/2014/main" xmlns:mc="http://schemas.openxmlformats.org/markup-compatibility/2006" id="{D5D878E0-09CC-426E-B031-34B5B6C7E7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xmlns:a14="http://schemas.microsoft.com/office/drawing/2010/main" xmlns:mc="http://schemas.openxmlformats.org/markup-compatibility/2006" val="4248403262"/>
              </p:ext>
            </p:extLst>
          </p:nvPr>
        </p:nvGraphicFramePr>
        <p:xfrm>
          <a:off x="251520" y="1203598"/>
          <a:ext cx="4056846" cy="36567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2282">
                  <a:extLst>
                    <a:ext uri="{9D8B030D-6E8A-4147-A177-3AD203B41FA5}">
                      <a16:colId xmlns="" xmlns:a14="http://schemas.microsoft.com/office/drawing/2010/main" xmlns:a16="http://schemas.microsoft.com/office/drawing/2014/main" xmlns:mc="http://schemas.openxmlformats.org/markup-compatibility/2006" val="1368132166"/>
                    </a:ext>
                  </a:extLst>
                </a:gridCol>
                <a:gridCol w="1352282">
                  <a:extLst>
                    <a:ext uri="{9D8B030D-6E8A-4147-A177-3AD203B41FA5}">
                      <a16:colId xmlns="" xmlns:a14="http://schemas.microsoft.com/office/drawing/2010/main" xmlns:a16="http://schemas.microsoft.com/office/drawing/2014/main" xmlns:mc="http://schemas.openxmlformats.org/markup-compatibility/2006" val="443846223"/>
                    </a:ext>
                  </a:extLst>
                </a:gridCol>
                <a:gridCol w="1352282">
                  <a:extLst>
                    <a:ext uri="{9D8B030D-6E8A-4147-A177-3AD203B41FA5}">
                      <a16:colId xmlns="" xmlns:a14="http://schemas.microsoft.com/office/drawing/2010/main" xmlns:a16="http://schemas.microsoft.com/office/drawing/2014/main" xmlns:mc="http://schemas.openxmlformats.org/markup-compatibility/2006" val="3242544972"/>
                    </a:ext>
                  </a:extLst>
                </a:gridCol>
              </a:tblGrid>
              <a:tr h="522399">
                <a:tc>
                  <a:txBody>
                    <a:bodyPr/>
                    <a:lstStyle/>
                    <a:p>
                      <a:pPr algn="ctr"/>
                      <a:r>
                        <a:rPr lang="fr-FR" sz="1800" dirty="0"/>
                        <a:t>Noyau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fr-FR" sz="1400"/>
                    </a:p>
                  </a:txBody>
                  <a:tcPr marL="68580" marR="68580" marT="34290" marB="34290">
                    <a:blipFill rotWithShape="0">
                      <a:blip r:embed="rId2"/>
                      <a:stretch>
                        <a:fillRect l="-100000" t="-6140" r="-101010" b="-604386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fr-FR" sz="1400"/>
                    </a:p>
                  </a:txBody>
                  <a:tcPr marL="68580" marR="68580" marT="34290" marB="34290">
                    <a:blipFill rotWithShape="0">
                      <a:blip r:embed="rId2"/>
                      <a:stretch>
                        <a:fillRect l="-200676" t="-6140" r="-1351" b="-604386"/>
                      </a:stretch>
                    </a:blipFill>
                  </a:tcPr>
                </a:tc>
                <a:extLst>
                  <a:ext uri="{0D108BD9-81ED-4DB2-BD59-A6C34878D82A}">
                    <a16:rowId xmlns="" xmlns:a14="http://schemas.microsoft.com/office/drawing/2010/main" xmlns:a16="http://schemas.microsoft.com/office/drawing/2014/main" xmlns:mc="http://schemas.openxmlformats.org/markup-compatibility/2006" val="4019242971"/>
                  </a:ext>
                </a:extLst>
              </a:tr>
              <a:tr h="522399">
                <a:tc>
                  <a:txBody>
                    <a:bodyPr/>
                    <a:lstStyle/>
                    <a:p>
                      <a:endParaRPr lang="fr-FR" sz="1400" dirty="0"/>
                    </a:p>
                  </a:txBody>
                  <a:tcPr marL="68580" marR="68580" marT="34290" marB="34290">
                    <a:blipFill rotWithShape="0">
                      <a:blip r:embed="rId2"/>
                      <a:stretch>
                        <a:fillRect l="-338" t="-105217" r="-201689" b="-499130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fr-FR" sz="1400"/>
                    </a:p>
                  </a:txBody>
                  <a:tcPr marL="68580" marR="68580" marT="34290" marB="34290">
                    <a:blipFill rotWithShape="0">
                      <a:blip r:embed="rId2"/>
                      <a:stretch>
                        <a:fillRect l="-100000" t="-105217" r="-101010" b="-499130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/>
                        <a:t>6,2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="" xmlns:a14="http://schemas.microsoft.com/office/drawing/2010/main" xmlns:a16="http://schemas.microsoft.com/office/drawing/2014/main" xmlns:mc="http://schemas.openxmlformats.org/markup-compatibility/2006" val="3386864305"/>
                  </a:ext>
                </a:extLst>
              </a:tr>
              <a:tr h="522399">
                <a:tc>
                  <a:txBody>
                    <a:bodyPr/>
                    <a:lstStyle/>
                    <a:p>
                      <a:endParaRPr lang="fr-FR" sz="1400"/>
                    </a:p>
                  </a:txBody>
                  <a:tcPr marL="68580" marR="68580" marT="34290" marB="34290">
                    <a:blipFill rotWithShape="0">
                      <a:blip r:embed="rId2"/>
                      <a:stretch>
                        <a:fillRect l="-338" t="-207018" r="-201689" b="-403509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fr-FR" sz="1400"/>
                    </a:p>
                  </a:txBody>
                  <a:tcPr marL="68580" marR="68580" marT="34290" marB="34290">
                    <a:blipFill rotWithShape="0">
                      <a:blip r:embed="rId2"/>
                      <a:stretch>
                        <a:fillRect l="-100000" t="-207018" r="-101010" b="-403509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/>
                        <a:t>9,0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="" xmlns:a14="http://schemas.microsoft.com/office/drawing/2010/main" xmlns:a16="http://schemas.microsoft.com/office/drawing/2014/main" xmlns:mc="http://schemas.openxmlformats.org/markup-compatibility/2006" val="176233802"/>
                  </a:ext>
                </a:extLst>
              </a:tr>
              <a:tr h="522399">
                <a:tc>
                  <a:txBody>
                    <a:bodyPr/>
                    <a:lstStyle/>
                    <a:p>
                      <a:endParaRPr lang="fr-FR" sz="1400"/>
                    </a:p>
                  </a:txBody>
                  <a:tcPr marL="68580" marR="68580" marT="34290" marB="34290">
                    <a:blipFill rotWithShape="0">
                      <a:blip r:embed="rId2"/>
                      <a:stretch>
                        <a:fillRect l="-338" t="-304348" r="-201689" b="-300000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fr-FR" sz="1400"/>
                    </a:p>
                  </a:txBody>
                  <a:tcPr marL="68580" marR="68580" marT="34290" marB="34290">
                    <a:blipFill rotWithShape="0">
                      <a:blip r:embed="rId2"/>
                      <a:stretch>
                        <a:fillRect l="-100000" t="-304348" r="-101010" b="-300000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/>
                        <a:t>8,1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="" xmlns:a14="http://schemas.microsoft.com/office/drawing/2010/main" xmlns:a16="http://schemas.microsoft.com/office/drawing/2014/main" xmlns:mc="http://schemas.openxmlformats.org/markup-compatibility/2006" val="2871548204"/>
                  </a:ext>
                </a:extLst>
              </a:tr>
              <a:tr h="522399">
                <a:tc>
                  <a:txBody>
                    <a:bodyPr/>
                    <a:lstStyle/>
                    <a:p>
                      <a:endParaRPr lang="fr-FR" sz="1400"/>
                    </a:p>
                  </a:txBody>
                  <a:tcPr marL="68580" marR="68580" marT="34290" marB="34290">
                    <a:blipFill rotWithShape="0">
                      <a:blip r:embed="rId2"/>
                      <a:stretch>
                        <a:fillRect l="-338" t="-407895" r="-201689" b="-202632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fr-FR" sz="1400"/>
                    </a:p>
                  </a:txBody>
                  <a:tcPr marL="68580" marR="68580" marT="34290" marB="34290">
                    <a:blipFill rotWithShape="0">
                      <a:blip r:embed="rId2"/>
                      <a:stretch>
                        <a:fillRect l="-100000" t="-407895" r="-101010" b="-202632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/>
                        <a:t>4,9</a:t>
                      </a:r>
                    </a:p>
                  </a:txBody>
                  <a:tcPr marL="68580" marR="68580" marT="34290" marB="34290"/>
                </a:tc>
              </a:tr>
              <a:tr h="522399">
                <a:tc>
                  <a:txBody>
                    <a:bodyPr/>
                    <a:lstStyle/>
                    <a:p>
                      <a:endParaRPr lang="fr-FR" sz="1400"/>
                    </a:p>
                  </a:txBody>
                  <a:tcPr marL="68580" marR="68580" marT="34290" marB="34290">
                    <a:blipFill rotWithShape="0">
                      <a:blip r:embed="rId2"/>
                      <a:stretch>
                        <a:fillRect l="-338" t="-503478" r="-201689" b="-100870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fr-FR" sz="1400"/>
                    </a:p>
                  </a:txBody>
                  <a:tcPr marL="68580" marR="68580" marT="34290" marB="34290">
                    <a:blipFill rotWithShape="0">
                      <a:blip r:embed="rId2"/>
                      <a:stretch>
                        <a:fillRect l="-100000" t="-503478" r="-101010" b="-100870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/>
                        <a:t>4,4</a:t>
                      </a:r>
                    </a:p>
                  </a:txBody>
                  <a:tcPr marL="68580" marR="68580" marT="34290" marB="34290"/>
                </a:tc>
              </a:tr>
              <a:tr h="522399">
                <a:tc>
                  <a:txBody>
                    <a:bodyPr/>
                    <a:lstStyle/>
                    <a:p>
                      <a:endParaRPr lang="fr-FR" sz="1400"/>
                    </a:p>
                  </a:txBody>
                  <a:tcPr marL="68580" marR="68580" marT="34290" marB="34290">
                    <a:blipFill rotWithShape="0">
                      <a:blip r:embed="rId2"/>
                      <a:stretch>
                        <a:fillRect l="-338" t="-608772" r="-201689" b="-1754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fr-FR" sz="1400" dirty="0"/>
                    </a:p>
                  </a:txBody>
                  <a:tcPr marL="68580" marR="68580" marT="34290" marB="34290">
                    <a:blipFill rotWithShape="0">
                      <a:blip r:embed="rId2"/>
                      <a:stretch>
                        <a:fillRect l="-100000" t="-608772" r="-101010" b="-1754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/>
                        <a:t>4,0</a:t>
                      </a:r>
                    </a:p>
                  </a:txBody>
                  <a:tcPr marL="68580" marR="68580" marT="34290" marB="34290"/>
                </a:tc>
              </a:tr>
            </a:tbl>
          </a:graphicData>
        </a:graphic>
      </p:graphicFrame>
      <p:pic>
        <p:nvPicPr>
          <p:cNvPr id="5" name="Image 4">
            <a:extLst>
              <a:ext uri="{FF2B5EF4-FFF2-40B4-BE49-F238E27FC236}">
                <a16:creationId xmlns:a16="http://schemas.microsoft.com/office/drawing/2014/main" xmlns="" id="{3C5808DA-E3C3-47D9-A8D0-7DB13AC3C3A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/>
          <a:srcRect t="2435" b="3868"/>
          <a:stretch/>
        </p:blipFill>
        <p:spPr>
          <a:xfrm>
            <a:off x="5580112" y="555526"/>
            <a:ext cx="3223774" cy="4143203"/>
          </a:xfrm>
          <a:prstGeom prst="rect">
            <a:avLst/>
          </a:prstGeom>
        </p:spPr>
      </p:pic>
      <p:sp>
        <p:nvSpPr>
          <p:cNvPr id="6" name="Espace réservé du pied de page 6">
            <a:extLst>
              <a:ext uri="{FF2B5EF4-FFF2-40B4-BE49-F238E27FC236}">
                <a16:creationId xmlns:a16="http://schemas.microsoft.com/office/drawing/2014/main" xmlns="" id="{2A1B45FD-E055-4B7B-BDB9-8D75C891DA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36096" y="4731990"/>
            <a:ext cx="3086100" cy="273844"/>
          </a:xfrm>
        </p:spPr>
        <p:txBody>
          <a:bodyPr/>
          <a:lstStyle/>
          <a:p>
            <a:r>
              <a:rPr lang="fr-FR" dirty="0" smtClean="0">
                <a:solidFill>
                  <a:schemeClr val="tx1"/>
                </a:solidFill>
              </a:rPr>
              <a:t>Berkeley</a:t>
            </a:r>
            <a:r>
              <a:rPr lang="fr-FR" dirty="0">
                <a:solidFill>
                  <a:schemeClr val="tx1"/>
                </a:solidFill>
              </a:rPr>
              <a:t>, mécanique quantique vol.4</a:t>
            </a:r>
          </a:p>
        </p:txBody>
      </p:sp>
    </p:spTree>
    <p:extLst>
      <p:ext uri="{BB962C8B-B14F-4D97-AF65-F5344CB8AC3E}">
        <p14:creationId xmlns:p14="http://schemas.microsoft.com/office/powerpoint/2010/main" xmlns="" val="44740361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MET - Images</a:t>
            </a:r>
            <a:endParaRPr lang="fr-FR" dirty="0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 cstate="print"/>
          <a:srcRect l="18432" t="8159" r="20478" b="11327"/>
          <a:stretch>
            <a:fillRect/>
          </a:stretch>
        </p:blipFill>
        <p:spPr bwMode="auto">
          <a:xfrm>
            <a:off x="1979712" y="987574"/>
            <a:ext cx="5439116" cy="40324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ZoneTexte 3"/>
          <p:cNvSpPr txBox="1"/>
          <p:nvPr/>
        </p:nvSpPr>
        <p:spPr>
          <a:xfrm>
            <a:off x="7380312" y="1491630"/>
            <a:ext cx="15841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Tout-en-un Physique </a:t>
            </a:r>
            <a:r>
              <a:rPr lang="fr-FR" dirty="0" err="1" smtClean="0"/>
              <a:t>Dunod</a:t>
            </a:r>
            <a:r>
              <a:rPr lang="fr-FR" dirty="0" smtClean="0"/>
              <a:t> 2016</a:t>
            </a:r>
            <a:endParaRPr lang="fr-FR" dirty="0"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Radioactivité alpha – allure du puits</a:t>
            </a:r>
            <a:endParaRPr lang="fr-FR" dirty="0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 cstate="print"/>
          <a:srcRect l="17379" t="25947" r="16265" b="12263"/>
          <a:stretch>
            <a:fillRect/>
          </a:stretch>
        </p:blipFill>
        <p:spPr bwMode="auto">
          <a:xfrm>
            <a:off x="1115616" y="1491630"/>
            <a:ext cx="6186142" cy="32403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ZoneTexte 3"/>
          <p:cNvSpPr txBox="1"/>
          <p:nvPr/>
        </p:nvSpPr>
        <p:spPr>
          <a:xfrm>
            <a:off x="7380312" y="1491630"/>
            <a:ext cx="15841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Tout-en-un Physique </a:t>
            </a:r>
            <a:r>
              <a:rPr lang="fr-FR" dirty="0" err="1" smtClean="0"/>
              <a:t>Dunod</a:t>
            </a:r>
            <a:r>
              <a:rPr lang="fr-FR" dirty="0" smtClean="0"/>
              <a:t> 2016</a:t>
            </a:r>
            <a:endParaRPr lang="fr-FR" dirty="0"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Double puits fini (peut aller avec Radioactivité alpha)</a:t>
            </a:r>
            <a:endParaRPr lang="fr-FR" dirty="0"/>
          </a:p>
        </p:txBody>
      </p:sp>
      <p:sp>
        <p:nvSpPr>
          <p:cNvPr id="3" name="ZoneTexte 2"/>
          <p:cNvSpPr txBox="1"/>
          <p:nvPr/>
        </p:nvSpPr>
        <p:spPr>
          <a:xfrm>
            <a:off x="7380312" y="1491630"/>
            <a:ext cx="15841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Tout-en-un Physique </a:t>
            </a:r>
            <a:r>
              <a:rPr lang="fr-FR" dirty="0" err="1" smtClean="0"/>
              <a:t>Dunod</a:t>
            </a:r>
            <a:r>
              <a:rPr lang="fr-FR" dirty="0" smtClean="0"/>
              <a:t> 2016</a:t>
            </a:r>
            <a:endParaRPr lang="fr-FR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 l="19845" t="19080" r="17314" b="24880"/>
          <a:stretch>
            <a:fillRect/>
          </a:stretch>
        </p:blipFill>
        <p:spPr bwMode="auto">
          <a:xfrm>
            <a:off x="323528" y="1347614"/>
            <a:ext cx="6982458" cy="35025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Double puits fini (Modes propres)</a:t>
            </a:r>
            <a:endParaRPr lang="fr-FR" dirty="0"/>
          </a:p>
        </p:txBody>
      </p:sp>
      <p:sp>
        <p:nvSpPr>
          <p:cNvPr id="3" name="ZoneTexte 2"/>
          <p:cNvSpPr txBox="1"/>
          <p:nvPr/>
        </p:nvSpPr>
        <p:spPr>
          <a:xfrm>
            <a:off x="7380312" y="1491630"/>
            <a:ext cx="15841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Tout-en-un Physique </a:t>
            </a:r>
            <a:r>
              <a:rPr lang="fr-FR" dirty="0" err="1" smtClean="0"/>
              <a:t>Dunod</a:t>
            </a:r>
            <a:r>
              <a:rPr lang="fr-FR" dirty="0" smtClean="0"/>
              <a:t> 2016</a:t>
            </a:r>
            <a:endParaRPr lang="fr-FR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 l="15120" t="10680" r="21566" b="6161"/>
          <a:stretch>
            <a:fillRect/>
          </a:stretch>
        </p:blipFill>
        <p:spPr bwMode="auto">
          <a:xfrm>
            <a:off x="899592" y="1131591"/>
            <a:ext cx="5112568" cy="37771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Double puits fini (Diagramme énergétique)</a:t>
            </a:r>
            <a:endParaRPr lang="fr-FR" dirty="0"/>
          </a:p>
        </p:txBody>
      </p:sp>
      <p:sp>
        <p:nvSpPr>
          <p:cNvPr id="3" name="ZoneTexte 2"/>
          <p:cNvSpPr txBox="1"/>
          <p:nvPr/>
        </p:nvSpPr>
        <p:spPr>
          <a:xfrm>
            <a:off x="7380312" y="1491630"/>
            <a:ext cx="15841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Tout-en-un Physique </a:t>
            </a:r>
            <a:r>
              <a:rPr lang="fr-FR" dirty="0" err="1" smtClean="0"/>
              <a:t>Dunod</a:t>
            </a:r>
            <a:r>
              <a:rPr lang="fr-FR" dirty="0" smtClean="0"/>
              <a:t> 2016</a:t>
            </a:r>
            <a:endParaRPr lang="fr-FR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 l="17482" t="16560" r="18259" b="14561"/>
          <a:stretch>
            <a:fillRect/>
          </a:stretch>
        </p:blipFill>
        <p:spPr bwMode="auto">
          <a:xfrm>
            <a:off x="395536" y="1275606"/>
            <a:ext cx="6048672" cy="36469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Interférences</a:t>
            </a:r>
            <a:endParaRPr lang="fr-FR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 l="25538" t="8426" r="26537" b="10124"/>
          <a:stretch>
            <a:fillRect/>
          </a:stretch>
        </p:blipFill>
        <p:spPr bwMode="auto">
          <a:xfrm>
            <a:off x="2555777" y="1144252"/>
            <a:ext cx="3752692" cy="3587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sz="3600" dirty="0" smtClean="0"/>
              <a:t>Double puits fini (Niveaux d’énergie en fonction de la hauteur et l’épaisseur de la barrière</a:t>
            </a:r>
            <a:r>
              <a:rPr lang="fr-FR" dirty="0" smtClean="0"/>
              <a:t>)</a:t>
            </a:r>
            <a:endParaRPr lang="fr-FR" dirty="0"/>
          </a:p>
        </p:txBody>
      </p:sp>
      <p:sp>
        <p:nvSpPr>
          <p:cNvPr id="3" name="ZoneTexte 2"/>
          <p:cNvSpPr txBox="1"/>
          <p:nvPr/>
        </p:nvSpPr>
        <p:spPr>
          <a:xfrm>
            <a:off x="7380312" y="1491630"/>
            <a:ext cx="15841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Tout-en-un Physique </a:t>
            </a:r>
            <a:r>
              <a:rPr lang="fr-FR" dirty="0" err="1" smtClean="0"/>
              <a:t>Dunod</a:t>
            </a:r>
            <a:r>
              <a:rPr lang="fr-FR" dirty="0" smtClean="0"/>
              <a:t> 2016</a:t>
            </a:r>
            <a:endParaRPr lang="fr-FR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 l="11812" t="30000" r="16369" b="12881"/>
          <a:stretch>
            <a:fillRect/>
          </a:stretch>
        </p:blipFill>
        <p:spPr bwMode="auto">
          <a:xfrm>
            <a:off x="395536" y="1635646"/>
            <a:ext cx="6768752" cy="30281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Double puits infini (peut aller avec Radioactivité alpha)</a:t>
            </a:r>
            <a:endParaRPr lang="fr-FR" dirty="0"/>
          </a:p>
        </p:txBody>
      </p:sp>
      <p:sp>
        <p:nvSpPr>
          <p:cNvPr id="3" name="ZoneTexte 2"/>
          <p:cNvSpPr txBox="1"/>
          <p:nvPr/>
        </p:nvSpPr>
        <p:spPr>
          <a:xfrm>
            <a:off x="7380312" y="1491630"/>
            <a:ext cx="15841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Tout-en-un Physique </a:t>
            </a:r>
            <a:r>
              <a:rPr lang="fr-FR" dirty="0" err="1" smtClean="0"/>
              <a:t>Dunod</a:t>
            </a:r>
            <a:r>
              <a:rPr lang="fr-FR" dirty="0" smtClean="0"/>
              <a:t> 2016</a:t>
            </a:r>
            <a:endParaRPr lang="fr-FR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 l="33075" t="22440" r="27708" b="27161"/>
          <a:stretch>
            <a:fillRect/>
          </a:stretch>
        </p:blipFill>
        <p:spPr bwMode="auto">
          <a:xfrm>
            <a:off x="611560" y="1418754"/>
            <a:ext cx="4896544" cy="35396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Double puits infini (Modes propres)</a:t>
            </a:r>
            <a:endParaRPr lang="fr-FR" dirty="0"/>
          </a:p>
        </p:txBody>
      </p:sp>
      <p:sp>
        <p:nvSpPr>
          <p:cNvPr id="3" name="ZoneTexte 2"/>
          <p:cNvSpPr txBox="1"/>
          <p:nvPr/>
        </p:nvSpPr>
        <p:spPr>
          <a:xfrm>
            <a:off x="7380312" y="1491630"/>
            <a:ext cx="15841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Tout-en-un Physique </a:t>
            </a:r>
            <a:r>
              <a:rPr lang="fr-FR" dirty="0" err="1" smtClean="0"/>
              <a:t>Dunod</a:t>
            </a:r>
            <a:r>
              <a:rPr lang="fr-FR" dirty="0" smtClean="0"/>
              <a:t> 2016</a:t>
            </a:r>
            <a:endParaRPr lang="fr-FR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 l="15592" t="20760" r="14479" b="19601"/>
          <a:stretch>
            <a:fillRect/>
          </a:stretch>
        </p:blipFill>
        <p:spPr bwMode="auto">
          <a:xfrm>
            <a:off x="755576" y="1333504"/>
            <a:ext cx="6192688" cy="29708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11560" y="771550"/>
            <a:ext cx="7772400" cy="1102519"/>
          </a:xfrm>
        </p:spPr>
        <p:txBody>
          <a:bodyPr/>
          <a:lstStyle/>
          <a:p>
            <a:r>
              <a:rPr lang="fr-FR" dirty="0" smtClean="0"/>
              <a:t>Partie 6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31640" y="2211710"/>
            <a:ext cx="6400800" cy="1314450"/>
          </a:xfrm>
        </p:spPr>
        <p:txBody>
          <a:bodyPr>
            <a:normAutofit/>
          </a:bodyPr>
          <a:lstStyle/>
          <a:p>
            <a:r>
              <a:rPr lang="fr-FR" dirty="0" smtClean="0"/>
              <a:t>Divers</a:t>
            </a:r>
            <a:endParaRPr lang="fr-FR" dirty="0"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 l="24225" t="21533" r="24691" b="8251"/>
          <a:stretch>
            <a:fillRect/>
          </a:stretch>
        </p:blipFill>
        <p:spPr bwMode="auto">
          <a:xfrm>
            <a:off x="827584" y="1207310"/>
            <a:ext cx="4752528" cy="36746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ZoneTexte 3"/>
          <p:cNvSpPr txBox="1"/>
          <p:nvPr/>
        </p:nvSpPr>
        <p:spPr>
          <a:xfrm>
            <a:off x="7164288" y="2067694"/>
            <a:ext cx="15841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Tout-en-un Physique </a:t>
            </a:r>
            <a:r>
              <a:rPr lang="fr-FR" dirty="0" err="1" smtClean="0"/>
              <a:t>Dunod</a:t>
            </a:r>
            <a:r>
              <a:rPr lang="fr-FR" dirty="0" smtClean="0"/>
              <a:t> 2016</a:t>
            </a:r>
            <a:endParaRPr lang="fr-FR" dirty="0"/>
          </a:p>
        </p:txBody>
      </p:sp>
      <p:sp>
        <p:nvSpPr>
          <p:cNvPr id="5" name="Titr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>
            <a:normAutofit fontScale="90000"/>
          </a:bodyPr>
          <a:lstStyle/>
          <a:p>
            <a:r>
              <a:rPr lang="fr-FR" dirty="0" smtClean="0"/>
              <a:t>Classique ou quantique ? L’exemple de l’oscillateur harmonique</a:t>
            </a:r>
            <a:endParaRPr lang="fr-FR" dirty="0"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ZoneTexte 2"/>
          <p:cNvSpPr txBox="1"/>
          <p:nvPr/>
        </p:nvSpPr>
        <p:spPr>
          <a:xfrm>
            <a:off x="7164288" y="2067694"/>
            <a:ext cx="15841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Tout-en-un Physique </a:t>
            </a:r>
            <a:r>
              <a:rPr lang="fr-FR" dirty="0" err="1" smtClean="0"/>
              <a:t>Dunod</a:t>
            </a:r>
            <a:r>
              <a:rPr lang="fr-FR" dirty="0" smtClean="0"/>
              <a:t> 2016</a:t>
            </a:r>
            <a:endParaRPr lang="fr-FR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Effet Compton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95536" y="1275606"/>
            <a:ext cx="8028383" cy="324036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55576" y="4677984"/>
            <a:ext cx="78488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err="1" smtClean="0"/>
              <a:t>Aslangul</a:t>
            </a:r>
            <a:r>
              <a:rPr lang="fr-FR" dirty="0" smtClean="0"/>
              <a:t>, Volume 1, Mécanique Quantique, Fondements et premières applications</a:t>
            </a:r>
            <a:endParaRPr lang="fr-FR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447</TotalTime>
  <Words>1364</Words>
  <Application>Microsoft Office PowerPoint</Application>
  <PresentationFormat>Affichage à l'écran (16:9)</PresentationFormat>
  <Paragraphs>245</Paragraphs>
  <Slides>85</Slides>
  <Notes>0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85</vt:i4>
      </vt:variant>
    </vt:vector>
  </HeadingPairs>
  <TitlesOfParts>
    <vt:vector size="86" baseType="lpstr">
      <vt:lpstr>Thème Office</vt:lpstr>
      <vt:lpstr>Sommaire des diapos</vt:lpstr>
      <vt:lpstr>Partie 1</vt:lpstr>
      <vt:lpstr>Quantification du rayonnement – Calcul de Hugo</vt:lpstr>
      <vt:lpstr>Montage expérimental effet photoélectrique</vt:lpstr>
      <vt:lpstr>Interprétation effet photoélectrique</vt:lpstr>
      <vt:lpstr>Photomultiplicateur : utilisable dans l’expérience de Hertz, ou expérience de diffraction des électrons</vt:lpstr>
      <vt:lpstr>Interférences à photons uniques</vt:lpstr>
      <vt:lpstr>Interférences</vt:lpstr>
      <vt:lpstr>Effet Compton</vt:lpstr>
      <vt:lpstr>Effet Compton</vt:lpstr>
      <vt:lpstr>Moment cinétique du photon</vt:lpstr>
      <vt:lpstr>Expérience de Grangier –Dispositif expérimental</vt:lpstr>
      <vt:lpstr>Expérience de Grangier –Résultats</vt:lpstr>
      <vt:lpstr>Expérience de Grangier –Interféromètre de Mach-Zender</vt:lpstr>
      <vt:lpstr>Expérience de Grangier –Nombre de photons reçus en fonction de la différence de longueur</vt:lpstr>
      <vt:lpstr>Partie 2</vt:lpstr>
      <vt:lpstr>Odg de longueurs d’ondes de De Broglie</vt:lpstr>
      <vt:lpstr>Expérience de Davisson et Germer</vt:lpstr>
      <vt:lpstr>Expérience de Davisson et Germer –Autre illustration du dispositif expérimental</vt:lpstr>
      <vt:lpstr>Expérience de Davisson et Germer -Interférences</vt:lpstr>
      <vt:lpstr>Interférences avec des atomes d’He</vt:lpstr>
      <vt:lpstr>Interférences avec des atomes d’He -Résultats</vt:lpstr>
      <vt:lpstr>Interférences avec des atomes d’He –Par quelle fente passe l’atome d’He ?</vt:lpstr>
      <vt:lpstr>Expérience de Davisson et Germer - Résultats</vt:lpstr>
      <vt:lpstr>Interprétation probabiliste des fonctions d’onde</vt:lpstr>
      <vt:lpstr>Partie 3</vt:lpstr>
      <vt:lpstr>Spectre thermique s’explique à l’aide de la quantification de l’énergie (Loi de Planck)</vt:lpstr>
      <vt:lpstr>Spectre de raie : Illustration de la quantification de l’énergie</vt:lpstr>
      <vt:lpstr>Potentiel effectif pour l’atome d’H</vt:lpstr>
      <vt:lpstr>Niveaux d’énergie de l’atome d’H</vt:lpstr>
      <vt:lpstr>Niveaux d’énergie + densité de modes pour le puits infini</vt:lpstr>
      <vt:lpstr>Similitudes et différences des modes propres de la fonction d’onde pour le puits infini et des modes de vibration de la corde de Melde </vt:lpstr>
      <vt:lpstr>Partie 4</vt:lpstr>
      <vt:lpstr>Exemple de la molécule d’ammoniaque – </vt:lpstr>
      <vt:lpstr>Exemple de la molécule d’ammoniaque – Double puits</vt:lpstr>
      <vt:lpstr>Expérience de Stern et Gerlach – Dispositif expérimental</vt:lpstr>
      <vt:lpstr>Expérience de Stern et Gerlach - Observations</vt:lpstr>
      <vt:lpstr>Niveaux d’énergie pour un système à deux niveaux</vt:lpstr>
      <vt:lpstr>Niveaux d’énergie de l’atome d’H</vt:lpstr>
      <vt:lpstr>Vecteurs propres</vt:lpstr>
      <vt:lpstr>Aspect dynamique d’un système à deux niveaux</vt:lpstr>
      <vt:lpstr>Evolution temporelle sous l’effet d’un couplage extérieur</vt:lpstr>
      <vt:lpstr>Evolution temporelle sous l’effet d’un couplage extérieur - Calculs</vt:lpstr>
      <vt:lpstr>Evolution temporelle sous l’effet d’un couplage extérieur</vt:lpstr>
      <vt:lpstr>Principe du MASER</vt:lpstr>
      <vt:lpstr>Oscillations de Rabi</vt:lpstr>
      <vt:lpstr>Oscillation des neutrinos</vt:lpstr>
      <vt:lpstr>Oscillations forcées</vt:lpstr>
      <vt:lpstr>Partie 5</vt:lpstr>
      <vt:lpstr>Modélisation d’un puits infini</vt:lpstr>
      <vt:lpstr>Similitudes et différences avec la corde de Melde</vt:lpstr>
      <vt:lpstr>Niveaux d’énergie pour le puits de potentiel infini</vt:lpstr>
      <vt:lpstr>Évolution temporelle d’une superposition d’états stationnaires</vt:lpstr>
      <vt:lpstr>Modélisation puits fini</vt:lpstr>
      <vt:lpstr>Calculs liés au puits fini (I)</vt:lpstr>
      <vt:lpstr>Calculs liés au puits fini (I)</vt:lpstr>
      <vt:lpstr>Calculs liés au puits fini (II)</vt:lpstr>
      <vt:lpstr>Calculs liés au puits fini (III)</vt:lpstr>
      <vt:lpstr>Puits fini – Résolution graphique</vt:lpstr>
      <vt:lpstr>Puits fini – Résolution graphique</vt:lpstr>
      <vt:lpstr>Puits fini – Niveaux d’énergie et densités de probabilité</vt:lpstr>
      <vt:lpstr>Comparaison des niveaux d’énergie puits infini et fini</vt:lpstr>
      <vt:lpstr>Modèle barrière de potentiel</vt:lpstr>
      <vt:lpstr>Barrière – Calculs (I) </vt:lpstr>
      <vt:lpstr>Barrière – Calculs (II) </vt:lpstr>
      <vt:lpstr>Barrière – Coeff de réflexion et transmission (I)</vt:lpstr>
      <vt:lpstr>Barrière – Coeff de réflexion et transmission (II)</vt:lpstr>
      <vt:lpstr>Barrière- Densité de probabilité de présence</vt:lpstr>
      <vt:lpstr>Validité de l’approximation de la barrière épaisse</vt:lpstr>
      <vt:lpstr>Microscope à effet tunnel : allure de la barrière</vt:lpstr>
      <vt:lpstr>MET –Schéma de fonctionnement</vt:lpstr>
      <vt:lpstr>MET – Dispositif expérimental</vt:lpstr>
      <vt:lpstr>MET – Coef de transmission</vt:lpstr>
      <vt:lpstr>MET – Comparaison à l’expérience</vt:lpstr>
      <vt:lpstr>MET - Images</vt:lpstr>
      <vt:lpstr>Radioactivité alpha – allure du puits</vt:lpstr>
      <vt:lpstr>Double puits fini (peut aller avec Radioactivité alpha)</vt:lpstr>
      <vt:lpstr>Double puits fini (Modes propres)</vt:lpstr>
      <vt:lpstr>Double puits fini (Diagramme énergétique)</vt:lpstr>
      <vt:lpstr>Double puits fini (Niveaux d’énergie en fonction de la hauteur et l’épaisseur de la barrière)</vt:lpstr>
      <vt:lpstr>Double puits infini (peut aller avec Radioactivité alpha)</vt:lpstr>
      <vt:lpstr>Double puits infini (Modes propres)</vt:lpstr>
      <vt:lpstr>Partie 6</vt:lpstr>
      <vt:lpstr>Classique ou quantique ? L’exemple de l’oscillateur harmonique</vt:lpstr>
      <vt:lpstr>Diapositive 85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Sommaire des diapos</dc:title>
  <dc:creator>Julie Corjon</dc:creator>
  <cp:lastModifiedBy>Julie Corjon</cp:lastModifiedBy>
  <cp:revision>45</cp:revision>
  <dcterms:created xsi:type="dcterms:W3CDTF">2020-03-26T14:27:37Z</dcterms:created>
  <dcterms:modified xsi:type="dcterms:W3CDTF">2020-03-27T09:33:12Z</dcterms:modified>
</cp:coreProperties>
</file>